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164"/>
  </p:notesMasterIdLst>
  <p:handoutMasterIdLst>
    <p:handoutMasterId r:id="rId165"/>
  </p:handoutMasterIdLst>
  <p:sldIdLst>
    <p:sldId id="260" r:id="rId3"/>
    <p:sldId id="265" r:id="rId4"/>
    <p:sldId id="366" r:id="rId5"/>
    <p:sldId id="573" r:id="rId6"/>
    <p:sldId id="420" r:id="rId7"/>
    <p:sldId id="421" r:id="rId8"/>
    <p:sldId id="428" r:id="rId9"/>
    <p:sldId id="429" r:id="rId10"/>
    <p:sldId id="422" r:id="rId11"/>
    <p:sldId id="423" r:id="rId12"/>
    <p:sldId id="431" r:id="rId13"/>
    <p:sldId id="432" r:id="rId14"/>
    <p:sldId id="435" r:id="rId15"/>
    <p:sldId id="433" r:id="rId16"/>
    <p:sldId id="434" r:id="rId17"/>
    <p:sldId id="430" r:id="rId18"/>
    <p:sldId id="585" r:id="rId19"/>
    <p:sldId id="537" r:id="rId20"/>
    <p:sldId id="436" r:id="rId21"/>
    <p:sldId id="437" r:id="rId22"/>
    <p:sldId id="439" r:id="rId23"/>
    <p:sldId id="441" r:id="rId24"/>
    <p:sldId id="440" r:id="rId25"/>
    <p:sldId id="442" r:id="rId26"/>
    <p:sldId id="443" r:id="rId27"/>
    <p:sldId id="444" r:id="rId28"/>
    <p:sldId id="592" r:id="rId29"/>
    <p:sldId id="593" r:id="rId30"/>
    <p:sldId id="594" r:id="rId31"/>
    <p:sldId id="595" r:id="rId32"/>
    <p:sldId id="424" r:id="rId33"/>
    <p:sldId id="454" r:id="rId34"/>
    <p:sldId id="425" r:id="rId35"/>
    <p:sldId id="445" r:id="rId36"/>
    <p:sldId id="455" r:id="rId37"/>
    <p:sldId id="459" r:id="rId38"/>
    <p:sldId id="460" r:id="rId39"/>
    <p:sldId id="457" r:id="rId40"/>
    <p:sldId id="456" r:id="rId41"/>
    <p:sldId id="461" r:id="rId42"/>
    <p:sldId id="458" r:id="rId43"/>
    <p:sldId id="462" r:id="rId44"/>
    <p:sldId id="466" r:id="rId45"/>
    <p:sldId id="463" r:id="rId46"/>
    <p:sldId id="538" r:id="rId47"/>
    <p:sldId id="539" r:id="rId48"/>
    <p:sldId id="464" r:id="rId49"/>
    <p:sldId id="540" r:id="rId50"/>
    <p:sldId id="541" r:id="rId51"/>
    <p:sldId id="465" r:id="rId52"/>
    <p:sldId id="467" r:id="rId53"/>
    <p:sldId id="468" r:id="rId54"/>
    <p:sldId id="469" r:id="rId55"/>
    <p:sldId id="470" r:id="rId56"/>
    <p:sldId id="446" r:id="rId57"/>
    <p:sldId id="447" r:id="rId58"/>
    <p:sldId id="471" r:id="rId59"/>
    <p:sldId id="472" r:id="rId60"/>
    <p:sldId id="542" r:id="rId61"/>
    <p:sldId id="473" r:id="rId62"/>
    <p:sldId id="474" r:id="rId63"/>
    <p:sldId id="475" r:id="rId64"/>
    <p:sldId id="543" r:id="rId65"/>
    <p:sldId id="476" r:id="rId66"/>
    <p:sldId id="477" r:id="rId67"/>
    <p:sldId id="478" r:id="rId68"/>
    <p:sldId id="479" r:id="rId69"/>
    <p:sldId id="483" r:id="rId70"/>
    <p:sldId id="485" r:id="rId71"/>
    <p:sldId id="484" r:id="rId72"/>
    <p:sldId id="544" r:id="rId73"/>
    <p:sldId id="481" r:id="rId74"/>
    <p:sldId id="549" r:id="rId75"/>
    <p:sldId id="550" r:id="rId76"/>
    <p:sldId id="486" r:id="rId77"/>
    <p:sldId id="551" r:id="rId78"/>
    <p:sldId id="586" r:id="rId79"/>
    <p:sldId id="482" r:id="rId80"/>
    <p:sldId id="488" r:id="rId81"/>
    <p:sldId id="489" r:id="rId82"/>
    <p:sldId id="490" r:id="rId83"/>
    <p:sldId id="492" r:id="rId84"/>
    <p:sldId id="493" r:id="rId85"/>
    <p:sldId id="494" r:id="rId86"/>
    <p:sldId id="495" r:id="rId87"/>
    <p:sldId id="552" r:id="rId88"/>
    <p:sldId id="491" r:id="rId89"/>
    <p:sldId id="448" r:id="rId90"/>
    <p:sldId id="449" r:id="rId91"/>
    <p:sldId id="496" r:id="rId92"/>
    <p:sldId id="497" r:id="rId93"/>
    <p:sldId id="498" r:id="rId94"/>
    <p:sldId id="499" r:id="rId95"/>
    <p:sldId id="500" r:id="rId96"/>
    <p:sldId id="502" r:id="rId97"/>
    <p:sldId id="501" r:id="rId98"/>
    <p:sldId id="503" r:id="rId99"/>
    <p:sldId id="504" r:id="rId100"/>
    <p:sldId id="553" r:id="rId101"/>
    <p:sldId id="554" r:id="rId102"/>
    <p:sldId id="555" r:id="rId103"/>
    <p:sldId id="450" r:id="rId104"/>
    <p:sldId id="451" r:id="rId105"/>
    <p:sldId id="505" r:id="rId106"/>
    <p:sldId id="506" r:id="rId107"/>
    <p:sldId id="507" r:id="rId108"/>
    <p:sldId id="513" r:id="rId109"/>
    <p:sldId id="508" r:id="rId110"/>
    <p:sldId id="509" r:id="rId111"/>
    <p:sldId id="510" r:id="rId112"/>
    <p:sldId id="511" r:id="rId113"/>
    <p:sldId id="556" r:id="rId114"/>
    <p:sldId id="557" r:id="rId115"/>
    <p:sldId id="515" r:id="rId116"/>
    <p:sldId id="514" r:id="rId117"/>
    <p:sldId id="591" r:id="rId118"/>
    <p:sldId id="516" r:id="rId119"/>
    <p:sldId id="562" r:id="rId120"/>
    <p:sldId id="559" r:id="rId121"/>
    <p:sldId id="563" r:id="rId122"/>
    <p:sldId id="518" r:id="rId123"/>
    <p:sldId id="517" r:id="rId124"/>
    <p:sldId id="574" r:id="rId125"/>
    <p:sldId id="587" r:id="rId126"/>
    <p:sldId id="575" r:id="rId127"/>
    <p:sldId id="576" r:id="rId128"/>
    <p:sldId id="577" r:id="rId129"/>
    <p:sldId id="578" r:id="rId130"/>
    <p:sldId id="579" r:id="rId131"/>
    <p:sldId id="580" r:id="rId132"/>
    <p:sldId id="581" r:id="rId133"/>
    <p:sldId id="582" r:id="rId134"/>
    <p:sldId id="583" r:id="rId135"/>
    <p:sldId id="584" r:id="rId136"/>
    <p:sldId id="452" r:id="rId137"/>
    <p:sldId id="453" r:id="rId138"/>
    <p:sldId id="520" r:id="rId139"/>
    <p:sldId id="519" r:id="rId140"/>
    <p:sldId id="521" r:id="rId141"/>
    <p:sldId id="522" r:id="rId142"/>
    <p:sldId id="565" r:id="rId143"/>
    <p:sldId id="567" r:id="rId144"/>
    <p:sldId id="524" r:id="rId145"/>
    <p:sldId id="426" r:id="rId146"/>
    <p:sldId id="568" r:id="rId147"/>
    <p:sldId id="526" r:id="rId148"/>
    <p:sldId id="588" r:id="rId149"/>
    <p:sldId id="569" r:id="rId150"/>
    <p:sldId id="570" r:id="rId151"/>
    <p:sldId id="571" r:id="rId152"/>
    <p:sldId id="527" r:id="rId153"/>
    <p:sldId id="528" r:id="rId154"/>
    <p:sldId id="529" r:id="rId155"/>
    <p:sldId id="590" r:id="rId156"/>
    <p:sldId id="572" r:id="rId157"/>
    <p:sldId id="589" r:id="rId158"/>
    <p:sldId id="596" r:id="rId159"/>
    <p:sldId id="597" r:id="rId160"/>
    <p:sldId id="598" r:id="rId161"/>
    <p:sldId id="599" r:id="rId162"/>
    <p:sldId id="419" r:id="rId163"/>
  </p:sldIdLst>
  <p:sldSz cx="9144000" cy="6858000" type="screen4x3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yj" initials="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0000"/>
    <a:srgbClr val="FF9966"/>
    <a:srgbClr val="000066"/>
    <a:srgbClr val="800000"/>
    <a:srgbClr val="FFFFCC"/>
    <a:srgbClr val="CCFF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9" autoAdjust="0"/>
    <p:restoredTop sz="92125" autoAdjust="0"/>
  </p:normalViewPr>
  <p:slideViewPr>
    <p:cSldViewPr>
      <p:cViewPr varScale="1">
        <p:scale>
          <a:sx n="104" d="100"/>
          <a:sy n="104" d="100"/>
        </p:scale>
        <p:origin x="20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692" y="283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notesMaster" Target="notesMasters/notesMaster1.xml"/><Relationship Id="rId16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12.wmf"/><Relationship Id="rId4" Type="http://schemas.openxmlformats.org/officeDocument/2006/relationships/image" Target="../media/image11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3.e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9B23BF-03EC-4E9D-A6FA-68DF73318138}" type="datetimeFigureOut">
              <a:rPr lang="zh-CN" altLang="en-US"/>
              <a:pPr/>
              <a:t>2018/10/11</a:t>
            </a:fld>
            <a:endParaRPr lang="en-US" altLang="zh-CN"/>
          </a:p>
        </p:txBody>
      </p:sp>
      <p:sp>
        <p:nvSpPr>
          <p:cNvPr id="521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1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66803E0-46B2-4269-B08E-86934989A3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0496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D23254-FAAC-477C-81ED-F5C9A35077E4}" type="datetimeFigureOut">
              <a:rPr lang="zh-CN" altLang="en-US"/>
              <a:pPr/>
              <a:t>2018/10/11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163BE-32E2-4A0C-9191-C0BCCE51776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094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734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输入变量为其他取值下，其值等于</a:t>
            </a:r>
            <a:r>
              <a:rPr lang="en-US" altLang="zh-CN" dirty="0"/>
              <a:t>1</a:t>
            </a:r>
            <a:r>
              <a:rPr lang="zh-CN" altLang="en-US" dirty="0"/>
              <a:t>的那些最小项均为约束项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9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？？书上写</a:t>
            </a:r>
            <a:r>
              <a:rPr lang="en-US" altLang="zh-CN" dirty="0"/>
              <a:t>I9~I0</a:t>
            </a:r>
            <a:r>
              <a:rPr lang="zh-CN" altLang="en-US" dirty="0"/>
              <a:t>，实际输入没有</a:t>
            </a:r>
            <a:r>
              <a:rPr lang="en-US" altLang="zh-CN" dirty="0"/>
              <a:t>I0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当输出</a:t>
            </a:r>
            <a:r>
              <a:rPr lang="en-US" altLang="zh-CN" dirty="0"/>
              <a:t>I9~I1</a:t>
            </a:r>
            <a:r>
              <a:rPr lang="zh-CN" altLang="en-US" dirty="0"/>
              <a:t>均为高电平时，表示输出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3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57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有小数点时（如</a:t>
            </a:r>
            <a:r>
              <a:rPr lang="en-US" altLang="zh-CN" dirty="0"/>
              <a:t>BS211</a:t>
            </a:r>
            <a:r>
              <a:rPr lang="zh-CN" altLang="en-US" dirty="0"/>
              <a:t>），又称八段字符显示器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591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0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当某段加高电平时，则点亮，加低电平时，熄灭。那么如果显示某一数字如“</a:t>
            </a:r>
            <a:r>
              <a:rPr lang="en-US" altLang="zh-CN" dirty="0"/>
              <a:t>3”</a:t>
            </a:r>
            <a:r>
              <a:rPr lang="zh-CN" altLang="en-US" dirty="0"/>
              <a:t>，则</a:t>
            </a:r>
            <a:r>
              <a:rPr lang="en-US" altLang="zh-CN" dirty="0" err="1"/>
              <a:t>abcdg</a:t>
            </a:r>
            <a:r>
              <a:rPr lang="zh-CN" altLang="en-US" dirty="0"/>
              <a:t>＝</a:t>
            </a:r>
            <a:r>
              <a:rPr lang="en-US" altLang="zh-CN" dirty="0"/>
              <a:t>11111</a:t>
            </a:r>
            <a:r>
              <a:rPr lang="zh-CN" altLang="en-US" dirty="0"/>
              <a:t>，</a:t>
            </a:r>
            <a:r>
              <a:rPr lang="en-US" altLang="zh-CN" dirty="0" err="1"/>
              <a:t>fe</a:t>
            </a:r>
            <a:r>
              <a:rPr lang="zh-CN" altLang="en-US" dirty="0"/>
              <a:t>＝</a:t>
            </a:r>
            <a:r>
              <a:rPr lang="en-US" altLang="zh-CN" dirty="0"/>
              <a:t>00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46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696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6964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noFill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noFill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第一节课： </a:t>
            </a:r>
            <a:r>
              <a:rPr lang="en-US" altLang="zh-CN" dirty="0"/>
              <a:t>1-30</a:t>
            </a:r>
            <a:r>
              <a:rPr lang="en-US" altLang="zh-CN" baseline="0" dirty="0"/>
              <a:t> </a:t>
            </a:r>
            <a:r>
              <a:rPr lang="zh-CN" altLang="en-US" baseline="0" dirty="0"/>
              <a:t>有作业</a:t>
            </a:r>
            <a:endParaRPr lang="en-US" altLang="zh-CN" dirty="0"/>
          </a:p>
          <a:p>
            <a:r>
              <a:rPr lang="zh-CN" altLang="en-US" dirty="0"/>
              <a:t>第二节课： </a:t>
            </a:r>
            <a:r>
              <a:rPr lang="en-US" altLang="zh-CN" dirty="0"/>
              <a:t>31-54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r>
              <a:rPr lang="zh-CN" altLang="en-US" dirty="0"/>
              <a:t>第三节课： </a:t>
            </a:r>
            <a:r>
              <a:rPr lang="en-US" altLang="zh-CN" dirty="0"/>
              <a:t>55-87</a:t>
            </a:r>
          </a:p>
          <a:p>
            <a:r>
              <a:rPr lang="zh-CN" altLang="en-US" dirty="0"/>
              <a:t>第四节课： </a:t>
            </a:r>
            <a:r>
              <a:rPr lang="en-US" altLang="zh-CN" dirty="0"/>
              <a:t>88-112</a:t>
            </a:r>
          </a:p>
          <a:p>
            <a:r>
              <a:rPr lang="zh-CN" altLang="en-US" dirty="0"/>
              <a:t>第五节课： </a:t>
            </a:r>
            <a:r>
              <a:rPr lang="en-US" altLang="zh-CN" dirty="0"/>
              <a:t>113-143</a:t>
            </a:r>
          </a:p>
          <a:p>
            <a:r>
              <a:rPr lang="zh-CN" altLang="en-US" dirty="0"/>
              <a:t>第六节课： </a:t>
            </a:r>
            <a:r>
              <a:rPr lang="en-US" altLang="zh-CN" dirty="0"/>
              <a:t>144-161 </a:t>
            </a:r>
            <a:r>
              <a:rPr lang="zh-CN" altLang="en-US"/>
              <a:t>有作业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9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noFill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对于与门，若稳态时，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1,B</a:t>
            </a:r>
            <a:r>
              <a:rPr lang="zh-CN" altLang="en-US" dirty="0"/>
              <a:t>＝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0,B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时，输出皆为</a:t>
            </a:r>
            <a:r>
              <a:rPr lang="en-US" altLang="zh-CN" dirty="0"/>
              <a:t>Y</a:t>
            </a:r>
            <a:r>
              <a:rPr lang="zh-CN" altLang="en-US" dirty="0"/>
              <a:t>＝</a:t>
            </a:r>
            <a:r>
              <a:rPr lang="en-US" altLang="zh-CN" dirty="0"/>
              <a:t>0</a:t>
            </a:r>
            <a:r>
              <a:rPr lang="zh-CN" altLang="en-US" dirty="0"/>
              <a:t>。但在信号的传输过程中，由于门的传输时间不同，造成在时间△</a:t>
            </a:r>
            <a:r>
              <a:rPr lang="en-US" altLang="zh-CN" dirty="0"/>
              <a:t>t</a:t>
            </a:r>
            <a:r>
              <a:rPr lang="zh-CN" altLang="en-US" dirty="0"/>
              <a:t>内，出现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同时高于</a:t>
            </a:r>
            <a:r>
              <a:rPr lang="en-US" altLang="zh-CN" dirty="0"/>
              <a:t>V</a:t>
            </a:r>
            <a:r>
              <a:rPr lang="en-US" altLang="zh-CN" baseline="-25000" dirty="0"/>
              <a:t>IL</a:t>
            </a:r>
            <a:r>
              <a:rPr lang="zh-CN" altLang="en-US" baseline="-25000" dirty="0"/>
              <a:t>（</a:t>
            </a:r>
            <a:r>
              <a:rPr lang="en-US" altLang="zh-CN" baseline="-25000" dirty="0"/>
              <a:t>max</a:t>
            </a:r>
            <a:r>
              <a:rPr lang="zh-CN" altLang="en-US" baseline="-25000" dirty="0"/>
              <a:t>）</a:t>
            </a:r>
            <a:r>
              <a:rPr lang="zh-CN" altLang="en-US" dirty="0"/>
              <a:t>，这样在输出端产生了很窄的脉冲，即</a:t>
            </a:r>
            <a:r>
              <a:rPr lang="en-US" altLang="zh-CN" dirty="0"/>
              <a:t>Y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，称为电压尖峰或电压毛刺。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同理，对于或门而言，</a:t>
            </a:r>
            <a:r>
              <a:rPr lang="en-US" altLang="zh-CN" dirty="0"/>
              <a:t>AB</a:t>
            </a:r>
            <a:r>
              <a:rPr lang="zh-CN" altLang="en-US" dirty="0"/>
              <a:t>同时低于</a:t>
            </a:r>
            <a:r>
              <a:rPr lang="en-US" altLang="zh-CN" dirty="0"/>
              <a:t>V</a:t>
            </a:r>
            <a:r>
              <a:rPr lang="en-US" altLang="zh-CN" baseline="-25000" dirty="0"/>
              <a:t>IH</a:t>
            </a:r>
            <a:r>
              <a:rPr lang="zh-CN" altLang="en-US" baseline="-25000" dirty="0"/>
              <a:t>（</a:t>
            </a:r>
            <a:r>
              <a:rPr lang="en-US" altLang="zh-CN" baseline="-25000" dirty="0"/>
              <a:t>min</a:t>
            </a:r>
            <a:r>
              <a:rPr lang="zh-CN" altLang="en-US" baseline="-25000" dirty="0"/>
              <a:t>）</a:t>
            </a:r>
            <a:r>
              <a:rPr lang="zh-CN" altLang="en-US" dirty="0"/>
              <a:t>，即</a:t>
            </a:r>
            <a:r>
              <a:rPr lang="en-US" altLang="zh-CN" dirty="0"/>
              <a:t>Y=0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65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方法简单，但局限性太大。因为多数情况下输入变量都有两个以上同时改变状态的可能性。</a:t>
            </a:r>
            <a:endParaRPr lang="en-US" altLang="zh-CN" dirty="0"/>
          </a:p>
          <a:p>
            <a:r>
              <a:rPr lang="zh-CN" altLang="en-US" dirty="0"/>
              <a:t>若输入变量的数目更多，就更难简单的找出所有产生竞争</a:t>
            </a:r>
            <a:r>
              <a:rPr lang="en-US" altLang="zh-CN" dirty="0"/>
              <a:t>-</a:t>
            </a:r>
            <a:r>
              <a:rPr lang="zh-CN" altLang="en-US" dirty="0"/>
              <a:t>冒险现象的情况了。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841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缺点：增加了输出电压波形的上升时间和下降时间，使波形变坏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86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楷体_GB2312" pitchFamily="49" charset="-122"/>
              </a:rPr>
              <a:t>逻辑图是逻辑功能的一种表达方式，但是有时候不够直观，往往需要将其转换成逻辑函数式或真值表的形式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90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一旦将电路的逻辑功能列成真值表，它的功能也就一目了然了。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0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画出逻辑电路图后，原理性设计（逻辑设计）已经完成</a:t>
            </a:r>
            <a:endParaRPr lang="en-US" altLang="zh-CN" dirty="0"/>
          </a:p>
          <a:p>
            <a:r>
              <a:rPr lang="en-US" altLang="zh-CN" dirty="0"/>
              <a:t>MSI</a:t>
            </a:r>
            <a:r>
              <a:rPr lang="zh-CN" altLang="en-US" dirty="0"/>
              <a:t>中规模集成电路</a:t>
            </a:r>
            <a:endParaRPr lang="en-US" altLang="zh-CN" dirty="0"/>
          </a:p>
          <a:p>
            <a:r>
              <a:rPr lang="en-US" altLang="zh-CN" dirty="0"/>
              <a:t>PLD</a:t>
            </a:r>
            <a:r>
              <a:rPr lang="zh-CN" altLang="en-US" dirty="0"/>
              <a:t>可编程逻辑器件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021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上述的设计步骤不是一成不变的！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424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选用的器件不同，实现逻辑电路的方案也不同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26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还有函数发生器、奇偶校验器</a:t>
            </a:r>
            <a:r>
              <a:rPr lang="en-US" altLang="zh-CN" dirty="0"/>
              <a:t>/</a:t>
            </a:r>
            <a:r>
              <a:rPr lang="zh-CN" altLang="en-US" dirty="0"/>
              <a:t>发生器等等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02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r>
              <a:rPr lang="en-US" altLang="zh-CN" dirty="0"/>
              <a:t>&amp;</a:t>
            </a:r>
            <a:r>
              <a:rPr lang="zh-CN" altLang="en-US" dirty="0"/>
              <a:t>译码：买手机号。移动给你设定一个号码，称为编码。即该号码和你姓名等同，任何人拨打这个号码都能你找到你，称为译码、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94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photo.tlw.cn/7/JPEG/Vol_113/ER004_L.htm" TargetMode="External"/><Relationship Id="rId13" Type="http://schemas.openxmlformats.org/officeDocument/2006/relationships/image" Target="../media/image14.jpeg"/><Relationship Id="rId18" Type="http://schemas.openxmlformats.org/officeDocument/2006/relationships/hyperlink" Target="http://photo.tlw.cn/5/JPEG640/087/151_200/DP151_L.htm" TargetMode="External"/><Relationship Id="rId3" Type="http://schemas.openxmlformats.org/officeDocument/2006/relationships/image" Target="../media/image9.jpeg"/><Relationship Id="rId21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hyperlink" Target="http://photo.tlw.cn/5/JPEG640/097/001_050/DZ006_L.htm" TargetMode="External"/><Relationship Id="rId17" Type="http://schemas.openxmlformats.org/officeDocument/2006/relationships/image" Target="../media/image5.jpeg"/><Relationship Id="rId2" Type="http://schemas.openxmlformats.org/officeDocument/2006/relationships/hyperlink" Target="http://photo.tlw.cn/7/JPEG/Vol_117/EV163_L.htm" TargetMode="External"/><Relationship Id="rId16" Type="http://schemas.openxmlformats.org/officeDocument/2006/relationships/hyperlink" Target="http://photo.tlw.cn/7/JPEG/Vol_113/ER147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hoto.tlw.cn/7/JPEG/Vol_126/FE088_L.htm" TargetMode="External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5" Type="http://schemas.openxmlformats.org/officeDocument/2006/relationships/image" Target="../media/image3.jpeg"/><Relationship Id="rId10" Type="http://schemas.openxmlformats.org/officeDocument/2006/relationships/hyperlink" Target="http://photo.tlw.cn/5/JPEG640/087/151_200/DP172_L.htm" TargetMode="External"/><Relationship Id="rId19" Type="http://schemas.openxmlformats.org/officeDocument/2006/relationships/image" Target="../media/image6.jpeg"/><Relationship Id="rId4" Type="http://schemas.openxmlformats.org/officeDocument/2006/relationships/image" Target="../media/image10.jpeg"/><Relationship Id="rId9" Type="http://schemas.openxmlformats.org/officeDocument/2006/relationships/image" Target="../media/image2.jpeg"/><Relationship Id="rId14" Type="http://schemas.openxmlformats.org/officeDocument/2006/relationships/hyperlink" Target="http://photo.tlw.cn/2/JPEG640/033/001_050/AH016_L.htm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photo.tlw.cn/7/JPEG/Vol_113/ER004_L.htm" TargetMode="External"/><Relationship Id="rId13" Type="http://schemas.openxmlformats.org/officeDocument/2006/relationships/image" Target="../media/image14.jpeg"/><Relationship Id="rId18" Type="http://schemas.openxmlformats.org/officeDocument/2006/relationships/hyperlink" Target="http://photo.tlw.cn/5/JPEG640/087/151_200/DP151_L.htm" TargetMode="External"/><Relationship Id="rId3" Type="http://schemas.openxmlformats.org/officeDocument/2006/relationships/image" Target="../media/image9.jpeg"/><Relationship Id="rId21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hyperlink" Target="http://photo.tlw.cn/5/JPEG640/097/001_050/DZ006_L.htm" TargetMode="External"/><Relationship Id="rId17" Type="http://schemas.openxmlformats.org/officeDocument/2006/relationships/image" Target="../media/image5.jpeg"/><Relationship Id="rId2" Type="http://schemas.openxmlformats.org/officeDocument/2006/relationships/hyperlink" Target="http://photo.tlw.cn/7/JPEG/Vol_117/EV163_L.htm" TargetMode="External"/><Relationship Id="rId16" Type="http://schemas.openxmlformats.org/officeDocument/2006/relationships/hyperlink" Target="http://photo.tlw.cn/7/JPEG/Vol_113/ER147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photo.tlw.cn/7/JPEG/Vol_126/FE088_L.htm" TargetMode="External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5" Type="http://schemas.openxmlformats.org/officeDocument/2006/relationships/image" Target="../media/image3.jpeg"/><Relationship Id="rId10" Type="http://schemas.openxmlformats.org/officeDocument/2006/relationships/hyperlink" Target="http://photo.tlw.cn/5/JPEG640/087/151_200/DP172_L.htm" TargetMode="External"/><Relationship Id="rId19" Type="http://schemas.openxmlformats.org/officeDocument/2006/relationships/image" Target="../media/image6.jpeg"/><Relationship Id="rId4" Type="http://schemas.openxmlformats.org/officeDocument/2006/relationships/image" Target="../media/image10.jpeg"/><Relationship Id="rId9" Type="http://schemas.openxmlformats.org/officeDocument/2006/relationships/image" Target="../media/image2.jpeg"/><Relationship Id="rId14" Type="http://schemas.openxmlformats.org/officeDocument/2006/relationships/hyperlink" Target="http://photo.tlw.cn/2/JPEG640/033/001_050/AH016_L.htm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163_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5125"/>
            <a:ext cx="863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上标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AS_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-26988"/>
            <a:ext cx="3059112" cy="9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E088_T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437188"/>
            <a:ext cx="165735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ER004_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437188"/>
            <a:ext cx="8651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P172_T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Z006_T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H016_T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437188"/>
            <a:ext cx="15113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R147_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37188"/>
            <a:ext cx="8651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P151_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V032_T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6570663"/>
            <a:ext cx="9144000" cy="2873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CD4E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0"/>
          <p:cNvSpPr>
            <a:spLocks noChangeArrowheads="1"/>
          </p:cNvSpPr>
          <p:nvPr/>
        </p:nvSpPr>
        <p:spPr bwMode="auto">
          <a:xfrm>
            <a:off x="1187450" y="979488"/>
            <a:ext cx="795655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02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422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7401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/>
          <p:cNvGrpSpPr>
            <a:grpSpLocks/>
          </p:cNvGrpSpPr>
          <p:nvPr/>
        </p:nvGrpSpPr>
        <p:grpSpPr bwMode="auto">
          <a:xfrm>
            <a:off x="0" y="-26988"/>
            <a:ext cx="9144000" cy="6884988"/>
            <a:chOff x="0" y="-17"/>
            <a:chExt cx="5760" cy="4337"/>
          </a:xfrm>
        </p:grpSpPr>
        <p:pic>
          <p:nvPicPr>
            <p:cNvPr id="3" name="Picture 1" descr="EV163_T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30"/>
              <a:ext cx="544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上标题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"/>
              <a:ext cx="5760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CAS_logo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" y="-17"/>
              <a:ext cx="1927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FE088_T">
              <a:hlinkClick r:id="rId6"/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3425"/>
              <a:ext cx="1044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 descr="ER004_T">
              <a:hlinkClick r:id="rId8"/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3425"/>
              <a:ext cx="54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DP172_T">
              <a:hlinkClick r:id="rId10"/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DZ006_T">
              <a:hlinkClick r:id="rId12"/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 descr="AH016_T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3425"/>
              <a:ext cx="952" cy="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 descr="ER147_T">
              <a:hlinkClick r:id="rId16"/>
            </p:cNvPr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3425"/>
              <a:ext cx="54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DP151_T">
              <a:hlinkClick r:id="rId18"/>
            </p:cNvPr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EV032_T">
              <a:hlinkClick r:id="rId20"/>
            </p:cNvPr>
            <p:cNvPicPr>
              <a:picLocks noChangeAspect="1" noChangeArrowheads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0" y="4139"/>
              <a:ext cx="5760" cy="181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BCD4E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Rectangle 0"/>
          <p:cNvSpPr>
            <a:spLocks noChangeArrowheads="1"/>
          </p:cNvSpPr>
          <p:nvPr/>
        </p:nvSpPr>
        <p:spPr bwMode="auto">
          <a:xfrm>
            <a:off x="1187450" y="979488"/>
            <a:ext cx="795655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4172"/>
      </p:ext>
    </p:extLst>
  </p:cSld>
  <p:clrMapOvr>
    <a:masterClrMapping/>
  </p:clrMapOvr>
  <p:transition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8488637"/>
      </p:ext>
    </p:extLst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5593645"/>
      </p:ext>
    </p:extLst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0172781"/>
      </p:ext>
    </p:extLst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26575392"/>
      </p:ext>
    </p:extLst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167603"/>
      </p:ext>
    </p:extLst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640527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9042227"/>
      </p:ext>
    </p:extLst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92088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6937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1pPr>
            <a:lvl2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2pPr>
            <a:lvl3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3pPr>
            <a:lvl4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4pPr>
            <a:lvl5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13165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4668222"/>
      </p:ext>
    </p:extLst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27841520"/>
      </p:ext>
    </p:extLst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55623869"/>
      </p:ext>
    </p:extLst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636912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defRPr sz="4800" b="1" cap="all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28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2813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2813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8815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48458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844824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8458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1273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45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11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302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978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hyperlink" Target="http://photo.tlw.cn/2/JPEG640/033/001_050/AH016_L.htm" TargetMode="External"/><Relationship Id="rId26" Type="http://schemas.openxmlformats.org/officeDocument/2006/relationships/image" Target="../media/image7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jpeg"/><Relationship Id="rId25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photo.tlw.cn/7/JPEG/Vol_113/ER004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://photo.tlw.cn/5/JPEG640/087/151_200/DP151_L.htm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Relationship Id="rId22" Type="http://schemas.openxmlformats.org/officeDocument/2006/relationships/hyperlink" Target="http://photo.tlw.cn/7/JPEG/Vol_113/ER147_L.htm" TargetMode="External"/><Relationship Id="rId27" Type="http://schemas.openxmlformats.org/officeDocument/2006/relationships/image" Target="../media/image8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hyperlink" Target="http://photo.tlw.cn/2/JPEG640/033/001_050/AH016_L.htm" TargetMode="External"/><Relationship Id="rId26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2.jpeg"/><Relationship Id="rId25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6" Type="http://schemas.openxmlformats.org/officeDocument/2006/relationships/hyperlink" Target="http://photo.tlw.cn/7/JPEG/Vol_113/ER004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hyperlink" Target="http://photo.tlw.cn/5/JPEG640/087/151_200/DP151_L.htm" TargetMode="Externa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Relationship Id="rId22" Type="http://schemas.openxmlformats.org/officeDocument/2006/relationships/hyperlink" Target="http://photo.tlw.cn/7/JPEG/Vol_113/ER147_L.htm" TargetMode="External"/><Relationship Id="rId27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8"/>
          <p:cNvSpPr>
            <a:spLocks noChangeArrowheads="1"/>
          </p:cNvSpPr>
          <p:nvPr/>
        </p:nvSpPr>
        <p:spPr bwMode="auto">
          <a:xfrm>
            <a:off x="2122488" y="0"/>
            <a:ext cx="3241675" cy="539750"/>
          </a:xfrm>
          <a:prstGeom prst="rect">
            <a:avLst/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0066FF">
                  <a:alpha val="75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chemeClr val="accent2"/>
              </a:solidFill>
              <a:latin typeface="华文隶书" pitchFamily="2" charset="-122"/>
              <a:ea typeface="华文隶书" pitchFamily="2" charset="-122"/>
            </a:endParaRPr>
          </a:p>
        </p:txBody>
      </p:sp>
      <p:graphicFrame>
        <p:nvGraphicFramePr>
          <p:cNvPr id="1027" name="Object 39"/>
          <p:cNvGraphicFramePr>
            <a:graphicFrameLocks noChangeAspect="1"/>
          </p:cNvGraphicFramePr>
          <p:nvPr/>
        </p:nvGraphicFramePr>
        <p:xfrm>
          <a:off x="144463" y="66675"/>
          <a:ext cx="1981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" name="Image" r:id="rId14" imgW="11881398" imgH="3303918" progId="">
                  <p:embed/>
                </p:oleObj>
              </mc:Choice>
              <mc:Fallback>
                <p:oleObj name="Image" r:id="rId14" imgW="11881398" imgH="3303918" progId="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66675"/>
                        <a:ext cx="1981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0333" name="Text Box 45"/>
          <p:cNvSpPr txBox="1">
            <a:spLocks noChangeArrowheads="1"/>
          </p:cNvSpPr>
          <p:nvPr/>
        </p:nvSpPr>
        <p:spPr bwMode="auto">
          <a:xfrm>
            <a:off x="323850" y="6538913"/>
            <a:ext cx="43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653BC012-0DAF-4B88-8AEA-275F58C3AAE7}" type="slidenum">
              <a:rPr kumimoji="0" lang="en-US" altLang="zh-CN" sz="1200">
                <a:solidFill>
                  <a:schemeClr val="accent2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kumimoji="0" lang="en-US" altLang="zh-CN" sz="1200">
              <a:solidFill>
                <a:schemeClr val="accent2"/>
              </a:solidFill>
            </a:endParaRPr>
          </a:p>
        </p:txBody>
      </p:sp>
      <p:pic>
        <p:nvPicPr>
          <p:cNvPr id="1030" name="Picture 46" descr="ER004_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47" descr="AH016_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0"/>
            <a:ext cx="7191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48" descr="EV032_T">
            <a:hlinkClick r:id="rId20"/>
          </p:cNvPr>
          <p:cNvPicPr preferRelativeResize="0"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0"/>
            <a:ext cx="411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1" descr="ER147_T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4048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52" descr="DP151_T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031" descr="gseabor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0"/>
            <a:ext cx="7191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032" descr="optics1"/>
          <p:cNvPicPr preferRelativeResize="0"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0"/>
            <a:ext cx="906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8"/>
          <p:cNvSpPr>
            <a:spLocks noChangeArrowheads="1"/>
          </p:cNvSpPr>
          <p:nvPr/>
        </p:nvSpPr>
        <p:spPr bwMode="auto">
          <a:xfrm>
            <a:off x="2122488" y="0"/>
            <a:ext cx="3241675" cy="539750"/>
          </a:xfrm>
          <a:prstGeom prst="rect">
            <a:avLst/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0066FF">
                  <a:alpha val="75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3333CC"/>
              </a:solidFill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4099" name="Group 4"/>
          <p:cNvGrpSpPr>
            <a:grpSpLocks/>
          </p:cNvGrpSpPr>
          <p:nvPr/>
        </p:nvGrpSpPr>
        <p:grpSpPr bwMode="auto">
          <a:xfrm>
            <a:off x="468313" y="1916113"/>
            <a:ext cx="8458200" cy="4572000"/>
            <a:chOff x="144" y="480"/>
            <a:chExt cx="5424" cy="3840"/>
          </a:xfrm>
        </p:grpSpPr>
        <p:sp>
          <p:nvSpPr>
            <p:cNvPr id="4110" name="Rectangle 5"/>
            <p:cNvSpPr>
              <a:spLocks noChangeArrowheads="1"/>
            </p:cNvSpPr>
            <p:nvPr/>
          </p:nvSpPr>
          <p:spPr bwMode="auto">
            <a:xfrm>
              <a:off x="5520" y="480"/>
              <a:ext cx="48" cy="3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1" name="Rectangle 6"/>
            <p:cNvSpPr>
              <a:spLocks noChangeArrowheads="1"/>
            </p:cNvSpPr>
            <p:nvPr/>
          </p:nvSpPr>
          <p:spPr bwMode="auto">
            <a:xfrm>
              <a:off x="5328" y="768"/>
              <a:ext cx="48" cy="355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2" name="Rectangle 7"/>
            <p:cNvSpPr>
              <a:spLocks noChangeArrowheads="1"/>
            </p:cNvSpPr>
            <p:nvPr/>
          </p:nvSpPr>
          <p:spPr bwMode="auto">
            <a:xfrm>
              <a:off x="5136" y="1056"/>
              <a:ext cx="48" cy="32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3" name="Rectangle 8"/>
            <p:cNvSpPr>
              <a:spLocks noChangeArrowheads="1"/>
            </p:cNvSpPr>
            <p:nvPr/>
          </p:nvSpPr>
          <p:spPr bwMode="auto">
            <a:xfrm>
              <a:off x="4944" y="1296"/>
              <a:ext cx="48" cy="302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4" name="Rectangle 9"/>
            <p:cNvSpPr>
              <a:spLocks noChangeArrowheads="1"/>
            </p:cNvSpPr>
            <p:nvPr/>
          </p:nvSpPr>
          <p:spPr bwMode="auto">
            <a:xfrm>
              <a:off x="4752" y="1536"/>
              <a:ext cx="54" cy="278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5" name="Rectangle 10"/>
            <p:cNvSpPr>
              <a:spLocks noChangeArrowheads="1"/>
            </p:cNvSpPr>
            <p:nvPr/>
          </p:nvSpPr>
          <p:spPr bwMode="auto">
            <a:xfrm>
              <a:off x="4560" y="1584"/>
              <a:ext cx="48" cy="27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6" name="Rectangle 11"/>
            <p:cNvSpPr>
              <a:spLocks noChangeArrowheads="1"/>
            </p:cNvSpPr>
            <p:nvPr/>
          </p:nvSpPr>
          <p:spPr bwMode="auto">
            <a:xfrm>
              <a:off x="4368" y="1680"/>
              <a:ext cx="48" cy="26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7" name="Rectangle 12"/>
            <p:cNvSpPr>
              <a:spLocks noChangeArrowheads="1"/>
            </p:cNvSpPr>
            <p:nvPr/>
          </p:nvSpPr>
          <p:spPr bwMode="auto">
            <a:xfrm>
              <a:off x="4176" y="1920"/>
              <a:ext cx="48" cy="2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8" name="Rectangle 13"/>
            <p:cNvSpPr>
              <a:spLocks noChangeArrowheads="1"/>
            </p:cNvSpPr>
            <p:nvPr/>
          </p:nvSpPr>
          <p:spPr bwMode="auto">
            <a:xfrm>
              <a:off x="3984" y="2112"/>
              <a:ext cx="48" cy="220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9" name="Rectangle 14"/>
            <p:cNvSpPr>
              <a:spLocks noChangeArrowheads="1"/>
            </p:cNvSpPr>
            <p:nvPr/>
          </p:nvSpPr>
          <p:spPr bwMode="auto">
            <a:xfrm>
              <a:off x="3792" y="2256"/>
              <a:ext cx="53" cy="20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0" name="Rectangle 15"/>
            <p:cNvSpPr>
              <a:spLocks noChangeArrowheads="1"/>
            </p:cNvSpPr>
            <p:nvPr/>
          </p:nvSpPr>
          <p:spPr bwMode="auto">
            <a:xfrm>
              <a:off x="3600" y="2448"/>
              <a:ext cx="48" cy="18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1" name="Rectangle 16"/>
            <p:cNvSpPr>
              <a:spLocks noChangeArrowheads="1"/>
            </p:cNvSpPr>
            <p:nvPr/>
          </p:nvSpPr>
          <p:spPr bwMode="auto">
            <a:xfrm>
              <a:off x="3408" y="2592"/>
              <a:ext cx="48" cy="17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2" name="Rectangle 17"/>
            <p:cNvSpPr>
              <a:spLocks noChangeArrowheads="1"/>
            </p:cNvSpPr>
            <p:nvPr/>
          </p:nvSpPr>
          <p:spPr bwMode="auto">
            <a:xfrm>
              <a:off x="3216" y="2736"/>
              <a:ext cx="48" cy="158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3" name="Rectangle 18"/>
            <p:cNvSpPr>
              <a:spLocks noChangeArrowheads="1"/>
            </p:cNvSpPr>
            <p:nvPr/>
          </p:nvSpPr>
          <p:spPr bwMode="auto">
            <a:xfrm>
              <a:off x="3024" y="2880"/>
              <a:ext cx="48" cy="14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4" name="Rectangle 19"/>
            <p:cNvSpPr>
              <a:spLocks noChangeArrowheads="1"/>
            </p:cNvSpPr>
            <p:nvPr/>
          </p:nvSpPr>
          <p:spPr bwMode="auto">
            <a:xfrm>
              <a:off x="2832" y="2976"/>
              <a:ext cx="53" cy="134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5" name="Rectangle 20"/>
            <p:cNvSpPr>
              <a:spLocks noChangeArrowheads="1"/>
            </p:cNvSpPr>
            <p:nvPr/>
          </p:nvSpPr>
          <p:spPr bwMode="auto">
            <a:xfrm>
              <a:off x="2640" y="3072"/>
              <a:ext cx="48" cy="124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6" name="Rectangle 21"/>
            <p:cNvSpPr>
              <a:spLocks noChangeArrowheads="1"/>
            </p:cNvSpPr>
            <p:nvPr/>
          </p:nvSpPr>
          <p:spPr bwMode="auto">
            <a:xfrm>
              <a:off x="2448" y="3168"/>
              <a:ext cx="48" cy="115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7" name="Rectangle 22"/>
            <p:cNvSpPr>
              <a:spLocks noChangeArrowheads="1"/>
            </p:cNvSpPr>
            <p:nvPr/>
          </p:nvSpPr>
          <p:spPr bwMode="auto">
            <a:xfrm>
              <a:off x="2256" y="3264"/>
              <a:ext cx="48" cy="105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8" name="Rectangle 23"/>
            <p:cNvSpPr>
              <a:spLocks noChangeArrowheads="1"/>
            </p:cNvSpPr>
            <p:nvPr/>
          </p:nvSpPr>
          <p:spPr bwMode="auto">
            <a:xfrm>
              <a:off x="2064" y="3360"/>
              <a:ext cx="48" cy="9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9" name="Rectangle 24"/>
            <p:cNvSpPr>
              <a:spLocks noChangeArrowheads="1"/>
            </p:cNvSpPr>
            <p:nvPr/>
          </p:nvSpPr>
          <p:spPr bwMode="auto">
            <a:xfrm>
              <a:off x="1872" y="3408"/>
              <a:ext cx="52" cy="9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0" name="Rectangle 25"/>
            <p:cNvSpPr>
              <a:spLocks noChangeArrowheads="1"/>
            </p:cNvSpPr>
            <p:nvPr/>
          </p:nvSpPr>
          <p:spPr bwMode="auto">
            <a:xfrm>
              <a:off x="1680" y="3504"/>
              <a:ext cx="48" cy="81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1" name="Rectangle 26"/>
            <p:cNvSpPr>
              <a:spLocks noChangeArrowheads="1"/>
            </p:cNvSpPr>
            <p:nvPr/>
          </p:nvSpPr>
          <p:spPr bwMode="auto">
            <a:xfrm>
              <a:off x="1488" y="3600"/>
              <a:ext cx="48" cy="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2" name="Rectangle 27"/>
            <p:cNvSpPr>
              <a:spLocks noChangeArrowheads="1"/>
            </p:cNvSpPr>
            <p:nvPr/>
          </p:nvSpPr>
          <p:spPr bwMode="auto">
            <a:xfrm>
              <a:off x="1296" y="3648"/>
              <a:ext cx="48" cy="6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3" name="Rectangle 28"/>
            <p:cNvSpPr>
              <a:spLocks noChangeArrowheads="1"/>
            </p:cNvSpPr>
            <p:nvPr/>
          </p:nvSpPr>
          <p:spPr bwMode="auto">
            <a:xfrm>
              <a:off x="1104" y="3744"/>
              <a:ext cx="48" cy="5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4" name="Rectangle 29"/>
            <p:cNvSpPr>
              <a:spLocks noChangeArrowheads="1"/>
            </p:cNvSpPr>
            <p:nvPr/>
          </p:nvSpPr>
          <p:spPr bwMode="auto">
            <a:xfrm>
              <a:off x="912" y="3744"/>
              <a:ext cx="52" cy="5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5" name="Rectangle 30"/>
            <p:cNvSpPr>
              <a:spLocks noChangeArrowheads="1"/>
            </p:cNvSpPr>
            <p:nvPr/>
          </p:nvSpPr>
          <p:spPr bwMode="auto">
            <a:xfrm>
              <a:off x="720" y="3792"/>
              <a:ext cx="48" cy="52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6" name="Rectangle 31"/>
            <p:cNvSpPr>
              <a:spLocks noChangeArrowheads="1"/>
            </p:cNvSpPr>
            <p:nvPr/>
          </p:nvSpPr>
          <p:spPr bwMode="auto">
            <a:xfrm flipH="1">
              <a:off x="528" y="3840"/>
              <a:ext cx="4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7" name="Rectangle 32"/>
            <p:cNvSpPr>
              <a:spLocks noChangeArrowheads="1"/>
            </p:cNvSpPr>
            <p:nvPr/>
          </p:nvSpPr>
          <p:spPr bwMode="auto">
            <a:xfrm flipH="1">
              <a:off x="336" y="3888"/>
              <a:ext cx="48" cy="4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0321" name="Rectangle 33"/>
            <p:cNvSpPr>
              <a:spLocks noChangeArrowheads="1"/>
            </p:cNvSpPr>
            <p:nvPr/>
          </p:nvSpPr>
          <p:spPr bwMode="auto">
            <a:xfrm flipH="1">
              <a:off x="144" y="3888"/>
              <a:ext cx="48" cy="428"/>
            </a:xfrm>
            <a:prstGeom prst="rect">
              <a:avLst/>
            </a:prstGeom>
            <a:gradFill rotWithShape="0">
              <a:gsLst>
                <a:gs pos="0">
                  <a:srgbClr val="CCECFF">
                    <a:gamma/>
                    <a:tint val="0"/>
                    <a:invGamma/>
                  </a:srgbClr>
                </a:gs>
                <a:gs pos="100000">
                  <a:srgbClr val="CCEC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aphicFrame>
        <p:nvGraphicFramePr>
          <p:cNvPr id="4100" name="Object 39"/>
          <p:cNvGraphicFramePr>
            <a:graphicFrameLocks noChangeAspect="1"/>
          </p:cNvGraphicFramePr>
          <p:nvPr/>
        </p:nvGraphicFramePr>
        <p:xfrm>
          <a:off x="144463" y="66675"/>
          <a:ext cx="1981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" name="Image" r:id="rId14" imgW="11881398" imgH="3303918" progId="">
                  <p:embed/>
                </p:oleObj>
              </mc:Choice>
              <mc:Fallback>
                <p:oleObj name="Image" r:id="rId14" imgW="11881398" imgH="3303918" progId="">
                  <p:embed/>
                  <p:pic>
                    <p:nvPicPr>
                      <p:cNvPr id="0" name="Picture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66675"/>
                        <a:ext cx="1981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Line 42"/>
          <p:cNvSpPr>
            <a:spLocks noChangeShapeType="1"/>
          </p:cNvSpPr>
          <p:nvPr/>
        </p:nvSpPr>
        <p:spPr bwMode="auto">
          <a:xfrm>
            <a:off x="323850" y="6524625"/>
            <a:ext cx="8640763" cy="0"/>
          </a:xfrm>
          <a:prstGeom prst="line">
            <a:avLst/>
          </a:prstGeom>
          <a:noFill/>
          <a:ln w="38100">
            <a:pattFill prst="smCheck">
              <a:fgClr>
                <a:srgbClr val="FF3300"/>
              </a:fgClr>
              <a:bgClr>
                <a:srgbClr val="FFFF00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0333" name="Text Box 45"/>
          <p:cNvSpPr txBox="1">
            <a:spLocks noChangeArrowheads="1"/>
          </p:cNvSpPr>
          <p:nvPr/>
        </p:nvSpPr>
        <p:spPr bwMode="auto">
          <a:xfrm>
            <a:off x="323850" y="6538913"/>
            <a:ext cx="43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DE72B69E-8D9B-4CB0-A286-49924ECBB2B9}" type="slidenum">
              <a:rPr kumimoji="0" lang="en-US" altLang="zh-CN" sz="1200">
                <a:solidFill>
                  <a:srgbClr val="3333CC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kumimoji="0" lang="en-US" altLang="zh-CN" sz="1200">
              <a:solidFill>
                <a:srgbClr val="3333CC"/>
              </a:solidFill>
            </a:endParaRPr>
          </a:p>
        </p:txBody>
      </p:sp>
      <p:pic>
        <p:nvPicPr>
          <p:cNvPr id="4103" name="Picture 46" descr="ER004_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47" descr="AH016_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0"/>
            <a:ext cx="7191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48" descr="EV032_T">
            <a:hlinkClick r:id="rId20"/>
          </p:cNvPr>
          <p:cNvPicPr preferRelativeResize="0"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0"/>
            <a:ext cx="411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51" descr="ER147_T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4048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52" descr="DP151_T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031" descr="gseabor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0"/>
            <a:ext cx="7191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032" descr="optics1"/>
          <p:cNvPicPr preferRelativeResize="0"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0"/>
            <a:ext cx="906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ransition>
    <p:pull dir="ru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0.wmf"/><Relationship Id="rId11" Type="http://schemas.openxmlformats.org/officeDocument/2006/relationships/image" Target="../media/image113.wmf"/><Relationship Id="rId5" Type="http://schemas.openxmlformats.org/officeDocument/2006/relationships/oleObject" Target="../embeddings/oleObject60.bin"/><Relationship Id="rId10" Type="http://schemas.openxmlformats.org/officeDocument/2006/relationships/oleObject" Target="../embeddings/oleObject62.bin"/><Relationship Id="rId4" Type="http://schemas.openxmlformats.org/officeDocument/2006/relationships/image" Target="../media/image112.wmf"/><Relationship Id="rId9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14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16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2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67.bin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24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5.w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28.w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33.png"/><Relationship Id="rId4" Type="http://schemas.openxmlformats.org/officeDocument/2006/relationships/image" Target="../media/image132.w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75.bin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3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7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49.wmf"/><Relationship Id="rId9" Type="http://schemas.openxmlformats.org/officeDocument/2006/relationships/image" Target="../media/image15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53.w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5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58.wmf"/><Relationship Id="rId9" Type="http://schemas.openxmlformats.org/officeDocument/2006/relationships/image" Target="../media/image16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2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7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7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78.png"/><Relationship Id="rId4" Type="http://schemas.openxmlformats.org/officeDocument/2006/relationships/image" Target="../media/image8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84.png"/><Relationship Id="rId4" Type="http://schemas.openxmlformats.org/officeDocument/2006/relationships/oleObject" Target="../embeddings/oleObject4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84.png"/><Relationship Id="rId4" Type="http://schemas.openxmlformats.org/officeDocument/2006/relationships/oleObject" Target="../embeddings/oleObject4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88.png"/><Relationship Id="rId4" Type="http://schemas.openxmlformats.org/officeDocument/2006/relationships/oleObject" Target="../embeddings/oleObject4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50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5.png"/><Relationship Id="rId5" Type="http://schemas.openxmlformats.org/officeDocument/2006/relationships/image" Target="../media/image96.wmf"/><Relationship Id="rId4" Type="http://schemas.openxmlformats.org/officeDocument/2006/relationships/oleObject" Target="../embeddings/oleObject51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53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oleObject" Target="../embeddings/oleObject54.bin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02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0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57200" y="1700808"/>
            <a:ext cx="8229600" cy="144016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9600" dirty="0">
                <a:solidFill>
                  <a:srgbClr val="0070C0"/>
                </a:solidFill>
              </a:rPr>
              <a:t>数字电路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67544" y="3717032"/>
            <a:ext cx="8229600" cy="136815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中国科学院计算技术研究所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Hans" altLang="en-US" sz="2800" dirty="0">
                <a:solidFill>
                  <a:schemeClr val="tx1"/>
                </a:solidFill>
              </a:rPr>
              <a:t>安学军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研究员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Hans" sz="2800" dirty="0" err="1">
                <a:solidFill>
                  <a:schemeClr val="tx1"/>
                </a:solidFill>
              </a:rPr>
              <a:t>axj</a:t>
            </a:r>
            <a:r>
              <a:rPr lang="en-US" altLang="zh-CN" sz="2800" dirty="0" err="1">
                <a:solidFill>
                  <a:schemeClr val="tx1"/>
                </a:solidFill>
              </a:rPr>
              <a:t>@ict.ac.cn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4569371"/>
          </a:xfrm>
        </p:spPr>
        <p:txBody>
          <a:bodyPr/>
          <a:lstStyle/>
          <a:p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zh-CN" altLang="en-US" b="1" dirty="0">
                <a:solidFill>
                  <a:srgbClr val="FF0000"/>
                </a:solidFill>
              </a:rPr>
              <a:t>分析</a:t>
            </a:r>
            <a:r>
              <a:rPr lang="zh-CN" altLang="en-US" dirty="0"/>
              <a:t>找出电路的逻辑功能</a:t>
            </a:r>
            <a:endParaRPr lang="en-US" altLang="zh-CN" dirty="0"/>
          </a:p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步骤</a:t>
            </a:r>
            <a:endParaRPr lang="en-US" altLang="zh-CN" sz="3200" dirty="0">
              <a:cs typeface="宋体" charset="0"/>
            </a:endParaRPr>
          </a:p>
          <a:p>
            <a:pPr lvl="1"/>
            <a:r>
              <a:rPr lang="zh-CN" altLang="en-US" dirty="0"/>
              <a:t>从电路的输入到输出</a:t>
            </a:r>
            <a:r>
              <a:rPr lang="zh-CN" altLang="en-US" dirty="0">
                <a:solidFill>
                  <a:srgbClr val="FF0000"/>
                </a:solidFill>
              </a:rPr>
              <a:t>逐级</a:t>
            </a:r>
            <a:r>
              <a:rPr lang="zh-CN" altLang="en-US" dirty="0"/>
              <a:t>写出</a:t>
            </a:r>
            <a:r>
              <a:rPr lang="zh-CN" altLang="en-US" dirty="0">
                <a:solidFill>
                  <a:srgbClr val="FF0000"/>
                </a:solidFill>
              </a:rPr>
              <a:t>逻辑函数式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得到表示输入与输出关系的</a:t>
            </a:r>
            <a:r>
              <a:rPr lang="zh-CN" altLang="en-US" dirty="0">
                <a:solidFill>
                  <a:srgbClr val="FF0000"/>
                </a:solidFill>
              </a:rPr>
              <a:t>逻辑关系式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将函数式</a:t>
            </a:r>
            <a:r>
              <a:rPr lang="zh-CN" altLang="en-US" dirty="0">
                <a:solidFill>
                  <a:srgbClr val="FF0000"/>
                </a:solidFill>
              </a:rPr>
              <a:t>化简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变换</a:t>
            </a:r>
            <a:r>
              <a:rPr lang="zh-CN" altLang="en-US" dirty="0"/>
              <a:t>（公式化简法、卡诺图化简法）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2400" dirty="0"/>
              <a:t>注：为了更加直观，有时可以将逻辑函数式转化为真值表形式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509120"/>
            <a:ext cx="2160588" cy="685800"/>
          </a:xfrm>
        </p:spPr>
        <p:txBody>
          <a:bodyPr/>
          <a:lstStyle/>
          <a:p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比较令：</a:t>
            </a: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465713"/>
              </p:ext>
            </p:extLst>
          </p:nvPr>
        </p:nvGraphicFramePr>
        <p:xfrm>
          <a:off x="179512" y="4913313"/>
          <a:ext cx="636746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6" name="公式" r:id="rId3" imgW="2743200" imgH="457200" progId="Equation.3">
                  <p:embed/>
                </p:oleObj>
              </mc:Choice>
              <mc:Fallback>
                <p:oleObj name="公式" r:id="rId3" imgW="2743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913313"/>
                        <a:ext cx="6367462" cy="10620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31934"/>
              </p:ext>
            </p:extLst>
          </p:nvPr>
        </p:nvGraphicFramePr>
        <p:xfrm>
          <a:off x="611560" y="1268760"/>
          <a:ext cx="5041280" cy="141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7" name="公式" r:id="rId5" imgW="2450880" imgH="685800" progId="Equation.3">
                  <p:embed/>
                </p:oleObj>
              </mc:Choice>
              <mc:Fallback>
                <p:oleObj name="公式" r:id="rId5" imgW="24508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68760"/>
                        <a:ext cx="5041280" cy="14107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968911"/>
              </p:ext>
            </p:extLst>
          </p:nvPr>
        </p:nvGraphicFramePr>
        <p:xfrm>
          <a:off x="611560" y="2570123"/>
          <a:ext cx="4913635" cy="142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8" name="公式" r:id="rId7" imgW="2361960" imgH="685800" progId="Equation.3">
                  <p:embed/>
                </p:oleObj>
              </mc:Choice>
              <mc:Fallback>
                <p:oleObj name="公式" r:id="rId7" imgW="236196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570123"/>
                        <a:ext cx="4913635" cy="1428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6" name="Picture 12" descr="4-3-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0" t="11899" r="29568" b="4056"/>
          <a:stretch>
            <a:fillRect/>
          </a:stretch>
        </p:blipFill>
        <p:spPr bwMode="auto">
          <a:xfrm>
            <a:off x="6732588" y="1124744"/>
            <a:ext cx="2055812" cy="4319588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80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5004"/>
              </p:ext>
            </p:extLst>
          </p:nvPr>
        </p:nvGraphicFramePr>
        <p:xfrm>
          <a:off x="483200" y="4005064"/>
          <a:ext cx="5688459" cy="490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9" name="公式" r:id="rId10" imgW="2641320" imgH="228600" progId="Equation.3">
                  <p:embed/>
                </p:oleObj>
              </mc:Choice>
              <mc:Fallback>
                <p:oleObj name="公式" r:id="rId10" imgW="2641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00" y="4005064"/>
                        <a:ext cx="5688459" cy="49081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kern="0" dirty="0"/>
              <a:t>数据选择器</a:t>
            </a:r>
            <a:endParaRPr lang="en-US" altLang="zh-CN" sz="4000" kern="0" dirty="0"/>
          </a:p>
        </p:txBody>
      </p:sp>
    </p:spTree>
    <p:extLst>
      <p:ext uri="{BB962C8B-B14F-4D97-AF65-F5344CB8AC3E}">
        <p14:creationId xmlns:p14="http://schemas.microsoft.com/office/powerpoint/2010/main" val="321832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75856" y="1700808"/>
            <a:ext cx="5410200" cy="706437"/>
          </a:xfrm>
        </p:spPr>
        <p:txBody>
          <a:bodyPr/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则电路的连线图如图所示</a:t>
            </a:r>
          </a:p>
        </p:txBody>
      </p:sp>
      <p:graphicFrame>
        <p:nvGraphicFramePr>
          <p:cNvPr id="2314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034736"/>
              </p:ext>
            </p:extLst>
          </p:nvPr>
        </p:nvGraphicFramePr>
        <p:xfrm>
          <a:off x="3059832" y="2348880"/>
          <a:ext cx="5830887" cy="364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6" name="Visio" r:id="rId3" imgW="3279775" imgH="1663779" progId="Visio.Drawing.11">
                  <p:embed/>
                </p:oleObj>
              </mc:Choice>
              <mc:Fallback>
                <p:oleObj name="Visio" r:id="rId3" imgW="3279775" imgH="166377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9421" t="5449" r="10764"/>
                      <a:stretch>
                        <a:fillRect/>
                      </a:stretch>
                    </p:blipFill>
                    <p:spPr bwMode="auto">
                      <a:xfrm>
                        <a:off x="3059832" y="2348880"/>
                        <a:ext cx="5830887" cy="36464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13383"/>
              </p:ext>
            </p:extLst>
          </p:nvPr>
        </p:nvGraphicFramePr>
        <p:xfrm>
          <a:off x="251520" y="1772816"/>
          <a:ext cx="2209800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7" name="Equation" r:id="rId5" imgW="952200" imgH="1143000" progId="Equation.DSMT4">
                  <p:embed/>
                </p:oleObj>
              </mc:Choice>
              <mc:Fallback>
                <p:oleObj name="Equation" r:id="rId5" imgW="9522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772816"/>
                        <a:ext cx="2209800" cy="2654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kern="0" dirty="0"/>
              <a:t>数据选择器</a:t>
            </a:r>
            <a:endParaRPr lang="en-US" altLang="zh-CN" sz="4000" kern="0" dirty="0"/>
          </a:p>
        </p:txBody>
      </p:sp>
    </p:spTree>
    <p:extLst>
      <p:ext uri="{BB962C8B-B14F-4D97-AF65-F5344CB8AC3E}">
        <p14:creationId xmlns:p14="http://schemas.microsoft.com/office/powerpoint/2010/main" val="32566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  <a:p>
            <a:r>
              <a:rPr lang="zh-CN" altLang="en-US" dirty="0"/>
              <a:t>译码器</a:t>
            </a:r>
            <a:endParaRPr lang="en-US" altLang="zh-CN" dirty="0"/>
          </a:p>
          <a:p>
            <a:r>
              <a:rPr lang="zh-CN" altLang="en-US" dirty="0"/>
              <a:t>数据选择器</a:t>
            </a:r>
            <a:endParaRPr lang="en-US" altLang="zh-CN" dirty="0"/>
          </a:p>
          <a:p>
            <a:r>
              <a:rPr lang="zh-CN" altLang="en-US" b="1" dirty="0"/>
              <a:t>加法器</a:t>
            </a:r>
            <a:endParaRPr lang="en-US" altLang="zh-CN" b="1" dirty="0"/>
          </a:p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加法器是构成算数运算器的基本单元</a:t>
            </a:r>
            <a:endParaRPr lang="en-US" altLang="zh-CN" dirty="0"/>
          </a:p>
          <a:p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位加法器</a:t>
            </a:r>
            <a:endParaRPr lang="en-US" altLang="zh-CN" dirty="0"/>
          </a:p>
          <a:p>
            <a:pPr lvl="2"/>
            <a:r>
              <a:rPr lang="zh-CN" altLang="en-US" dirty="0"/>
              <a:t>半加器</a:t>
            </a:r>
            <a:endParaRPr lang="en-US" altLang="zh-CN" dirty="0"/>
          </a:p>
          <a:p>
            <a:pPr lvl="2"/>
            <a:r>
              <a:rPr lang="zh-CN" altLang="en-US" dirty="0"/>
              <a:t>全加器</a:t>
            </a:r>
            <a:endParaRPr lang="en-US" altLang="zh-CN" dirty="0"/>
          </a:p>
          <a:p>
            <a:pPr lvl="1"/>
            <a:r>
              <a:rPr lang="zh-CN" altLang="en-US" dirty="0"/>
              <a:t>多位加法器</a:t>
            </a:r>
            <a:endParaRPr lang="en-US" altLang="zh-CN" dirty="0"/>
          </a:p>
          <a:p>
            <a:pPr lvl="2"/>
            <a:r>
              <a:rPr lang="zh-CN" altLang="en-US" dirty="0"/>
              <a:t>串行进位加法器</a:t>
            </a:r>
            <a:endParaRPr lang="en-US" altLang="zh-CN" dirty="0"/>
          </a:p>
          <a:p>
            <a:pPr lvl="2"/>
            <a:r>
              <a:rPr lang="zh-CN" altLang="en-US" dirty="0"/>
              <a:t>超前进位加法器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24744"/>
            <a:ext cx="8507288" cy="4569371"/>
          </a:xfrm>
        </p:spPr>
        <p:txBody>
          <a:bodyPr/>
          <a:lstStyle/>
          <a:p>
            <a:r>
              <a:rPr lang="zh-CN" altLang="en-US" dirty="0"/>
              <a:t>半加器</a:t>
            </a:r>
            <a:endParaRPr lang="en-US" altLang="zh-CN" dirty="0"/>
          </a:p>
          <a:p>
            <a:pPr lvl="1"/>
            <a:r>
              <a:rPr lang="zh-CN" altLang="en-US" dirty="0"/>
              <a:t>半加</a:t>
            </a:r>
            <a:endParaRPr lang="en-US" altLang="zh-CN" dirty="0"/>
          </a:p>
          <a:p>
            <a:pPr lvl="2"/>
            <a:r>
              <a:rPr lang="zh-CN" altLang="en-US" dirty="0"/>
              <a:t>不考虑有来自低位的进位，仅将两个</a:t>
            </a:r>
            <a:r>
              <a:rPr lang="en-US" altLang="zh-CN" dirty="0"/>
              <a:t>1</a:t>
            </a:r>
            <a:r>
              <a:rPr lang="zh-CN" altLang="en-US" dirty="0"/>
              <a:t>位二进制数相加</a:t>
            </a:r>
            <a:endParaRPr lang="en-US" altLang="zh-CN" dirty="0"/>
          </a:p>
          <a:p>
            <a:pPr lvl="1"/>
            <a:r>
              <a:rPr lang="zh-CN" altLang="en-US" dirty="0"/>
              <a:t>设：</a:t>
            </a:r>
            <a:r>
              <a:rPr lang="en-US" altLang="zh-CN" dirty="0"/>
              <a:t>A,B</a:t>
            </a:r>
            <a:r>
              <a:rPr lang="zh-CN" altLang="en-US" dirty="0"/>
              <a:t>是两个加数，</a:t>
            </a:r>
            <a:r>
              <a:rPr lang="en-US" altLang="zh-CN" dirty="0"/>
              <a:t>S</a:t>
            </a:r>
            <a:r>
              <a:rPr lang="zh-CN" altLang="en-US" dirty="0"/>
              <a:t>是相加的和，</a:t>
            </a:r>
            <a:r>
              <a:rPr lang="en-US" altLang="zh-CN" dirty="0"/>
              <a:t>CO</a:t>
            </a:r>
            <a:r>
              <a:rPr lang="zh-CN" altLang="en-US" dirty="0"/>
              <a:t>是向高位的进位。则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5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426223"/>
              </p:ext>
            </p:extLst>
          </p:nvPr>
        </p:nvGraphicFramePr>
        <p:xfrm>
          <a:off x="1341984" y="3789040"/>
          <a:ext cx="2592388" cy="2390775"/>
        </p:xfrm>
        <a:graphic>
          <a:graphicData uri="http://schemas.openxmlformats.org/drawingml/2006/table">
            <a:tbl>
              <a:tblPr/>
              <a:tblGrid>
                <a:gridCol w="5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83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 入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CO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695743"/>
              </p:ext>
            </p:extLst>
          </p:nvPr>
        </p:nvGraphicFramePr>
        <p:xfrm>
          <a:off x="4942384" y="4437112"/>
          <a:ext cx="162083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公式" r:id="rId3" imgW="698400" imgH="406080" progId="Equation.3">
                  <p:embed/>
                </p:oleObj>
              </mc:Choice>
              <mc:Fallback>
                <p:oleObj name="公式" r:id="rId3" imgW="698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384" y="4437112"/>
                        <a:ext cx="1620838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2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半加器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Picture 54" descr="4-3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0" y="2565374"/>
            <a:ext cx="7539361" cy="30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3248" y="56612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1829" y="56612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符号</a:t>
            </a:r>
          </a:p>
        </p:txBody>
      </p:sp>
    </p:spTree>
    <p:extLst>
      <p:ext uri="{BB962C8B-B14F-4D97-AF65-F5344CB8AC3E}">
        <p14:creationId xmlns:p14="http://schemas.microsoft.com/office/powerpoint/2010/main" val="7252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全加器</a:t>
            </a:r>
            <a:endParaRPr lang="en-US" altLang="zh-CN" dirty="0"/>
          </a:p>
          <a:p>
            <a:pPr lvl="1"/>
            <a:r>
              <a:rPr lang="zh-CN" altLang="en-US" dirty="0"/>
              <a:t>全加</a:t>
            </a:r>
            <a:endParaRPr lang="en-US" altLang="zh-CN" dirty="0"/>
          </a:p>
          <a:p>
            <a:pPr lvl="2"/>
            <a:r>
              <a:rPr lang="zh-CN" altLang="en-US" dirty="0"/>
              <a:t>将两个多位二进制相加时，除了最低位以外，每一位都应该考虑来自低位的进位，即将两个对应位的加数和来自低位的进位三个数相加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52646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77" y="4149080"/>
            <a:ext cx="2980395" cy="192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70" y="2304813"/>
            <a:ext cx="2794310" cy="193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1202" y="1072306"/>
            <a:ext cx="8229600" cy="4569371"/>
          </a:xfrm>
        </p:spPr>
        <p:txBody>
          <a:bodyPr/>
          <a:lstStyle/>
          <a:p>
            <a:r>
              <a:rPr lang="zh-CN" altLang="en-US" dirty="0"/>
              <a:t>全加器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5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85142"/>
              </p:ext>
            </p:extLst>
          </p:nvPr>
        </p:nvGraphicFramePr>
        <p:xfrm>
          <a:off x="539552" y="1844824"/>
          <a:ext cx="2955986" cy="4300913"/>
        </p:xfrm>
        <a:graphic>
          <a:graphicData uri="http://schemas.openxmlformats.org/drawingml/2006/table">
            <a:tbl>
              <a:tblPr/>
              <a:tblGrid>
                <a:gridCol w="496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2408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入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2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CI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CO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74128"/>
              </p:ext>
            </p:extLst>
          </p:nvPr>
        </p:nvGraphicFramePr>
        <p:xfrm>
          <a:off x="4000564" y="1590763"/>
          <a:ext cx="5112568" cy="912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公式" r:id="rId5" imgW="2705100" imgH="482600" progId="Equation.3">
                  <p:embed/>
                </p:oleObj>
              </mc:Choice>
              <mc:Fallback>
                <p:oleObj name="公式" r:id="rId5" imgW="2705100" imgH="48260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64" y="1590763"/>
                        <a:ext cx="5112568" cy="912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41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079158"/>
            <a:ext cx="8229600" cy="4569371"/>
          </a:xfrm>
        </p:spPr>
        <p:txBody>
          <a:bodyPr/>
          <a:lstStyle/>
          <a:p>
            <a:r>
              <a:rPr lang="zh-CN" altLang="en-US" dirty="0"/>
              <a:t>全加器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Picture 167" descr="4-3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8394"/>
            <a:ext cx="7128792" cy="41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29844" y="5730309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1/2</a:t>
            </a:r>
            <a:r>
              <a:rPr lang="zh-CN" altLang="en-US" sz="24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8224" y="5255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符号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1609636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双全加器</a:t>
            </a:r>
            <a:r>
              <a:rPr lang="en-US" altLang="zh-CN" sz="2800" dirty="0">
                <a:latin typeface="+mj-ea"/>
                <a:ea typeface="+mj-ea"/>
              </a:rPr>
              <a:t>74LS183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34271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串行进位加法器</a:t>
            </a:r>
            <a:endParaRPr lang="en-US" altLang="zh-CN" dirty="0"/>
          </a:p>
          <a:p>
            <a:pPr lvl="1"/>
            <a:r>
              <a:rPr lang="zh-CN" altLang="en-US" dirty="0"/>
              <a:t>依次将低位全加器的进位输出端</a:t>
            </a:r>
            <a:r>
              <a:rPr lang="en-US" altLang="zh-CN" dirty="0"/>
              <a:t>CO</a:t>
            </a:r>
            <a:r>
              <a:rPr lang="zh-CN" altLang="en-US" dirty="0"/>
              <a:t>接到高位全加器的进位输入端</a:t>
            </a:r>
            <a:r>
              <a:rPr lang="en-US" altLang="zh-CN" dirty="0"/>
              <a:t>CI</a:t>
            </a:r>
          </a:p>
          <a:p>
            <a:pPr lvl="1"/>
            <a:r>
              <a:rPr lang="zh-CN" altLang="en-US" dirty="0"/>
              <a:t>又称行波进位加法器</a:t>
            </a:r>
            <a:endParaRPr lang="en-US" altLang="zh-CN" dirty="0"/>
          </a:p>
          <a:p>
            <a:pPr lvl="1"/>
            <a:r>
              <a:rPr lang="zh-CN" altLang="en-US" dirty="0"/>
              <a:t>优点：结构简单</a:t>
            </a:r>
            <a:endParaRPr lang="en-US" altLang="zh-CN" dirty="0"/>
          </a:p>
          <a:p>
            <a:pPr lvl="1"/>
            <a:r>
              <a:rPr lang="zh-CN" altLang="en-US" dirty="0"/>
              <a:t>缺点：运算速度慢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342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5"/>
            <a:ext cx="6264696" cy="435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分析下图逻辑功能，指出该电路的用途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50002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串行进位加法器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64" y="2060848"/>
            <a:ext cx="6984776" cy="28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839436"/>
              </p:ext>
            </p:extLst>
          </p:nvPr>
        </p:nvGraphicFramePr>
        <p:xfrm>
          <a:off x="179512" y="4653136"/>
          <a:ext cx="3936045" cy="1899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2" name="公式" r:id="rId4" imgW="1892300" imgH="914400" progId="Equation.3">
                  <p:embed/>
                </p:oleObj>
              </mc:Choice>
              <mc:Fallback>
                <p:oleObj name="公式" r:id="rId4" imgW="18923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653136"/>
                        <a:ext cx="3936045" cy="1899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4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超前进位加法器</a:t>
            </a:r>
            <a:endParaRPr lang="en-US" altLang="zh-CN" dirty="0"/>
          </a:p>
          <a:p>
            <a:pPr lvl="1"/>
            <a:r>
              <a:rPr lang="zh-CN" altLang="en-US" dirty="0"/>
              <a:t>又称快速进位（</a:t>
            </a:r>
            <a:r>
              <a:rPr lang="en-US" altLang="zh-CN" dirty="0"/>
              <a:t>Fast Carry</a:t>
            </a:r>
            <a:r>
              <a:rPr lang="zh-CN" altLang="en-US" dirty="0"/>
              <a:t>）加法器</a:t>
            </a:r>
            <a:endParaRPr lang="en-US" altLang="zh-CN" dirty="0"/>
          </a:p>
          <a:p>
            <a:pPr lvl="1"/>
            <a:r>
              <a:rPr lang="zh-CN" altLang="en-US" dirty="0"/>
              <a:t>基本原理</a:t>
            </a:r>
            <a:endParaRPr lang="en-US" altLang="zh-CN" dirty="0"/>
          </a:p>
          <a:p>
            <a:pPr lvl="2"/>
            <a:r>
              <a:rPr lang="zh-CN" altLang="en-US" dirty="0"/>
              <a:t>加到第</a:t>
            </a:r>
            <a:r>
              <a:rPr lang="en-US" altLang="zh-CN" dirty="0" err="1"/>
              <a:t>i</a:t>
            </a:r>
            <a:r>
              <a:rPr lang="zh-CN" altLang="en-US" dirty="0"/>
              <a:t>位的进位输入信号是两个加数第</a:t>
            </a:r>
            <a:r>
              <a:rPr lang="en-US" altLang="zh-CN" dirty="0" err="1"/>
              <a:t>i</a:t>
            </a:r>
            <a:r>
              <a:rPr lang="zh-CN" altLang="en-US" dirty="0"/>
              <a:t>位以前各位（</a:t>
            </a:r>
            <a:r>
              <a:rPr lang="en-US" altLang="zh-CN" dirty="0"/>
              <a:t>0 ~ j-1</a:t>
            </a:r>
            <a:r>
              <a:rPr lang="zh-CN" altLang="en-US" dirty="0"/>
              <a:t>）的函数，可在相加前由</a:t>
            </a:r>
            <a:r>
              <a:rPr lang="en-US" altLang="zh-CN" dirty="0"/>
              <a:t>A,B</a:t>
            </a:r>
            <a:r>
              <a:rPr lang="zh-CN" altLang="en-US" dirty="0"/>
              <a:t>两数确定</a:t>
            </a:r>
            <a:endParaRPr lang="en-US" altLang="zh-CN" dirty="0"/>
          </a:p>
          <a:p>
            <a:pPr lvl="1"/>
            <a:r>
              <a:rPr lang="zh-CN" altLang="en-US" dirty="0"/>
              <a:t>优点：快，每一位的和及最后的进位基本同时产生</a:t>
            </a:r>
          </a:p>
          <a:p>
            <a:pPr lvl="1"/>
            <a:r>
              <a:rPr lang="zh-CN" altLang="en-US" dirty="0"/>
              <a:t> 缺点：电路复杂，且位数越多，电路就越复杂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34271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556792"/>
            <a:ext cx="4608512" cy="4569371"/>
          </a:xfrm>
        </p:spPr>
        <p:txBody>
          <a:bodyPr/>
          <a:lstStyle/>
          <a:p>
            <a:r>
              <a:rPr lang="zh-CN" altLang="en-US" dirty="0"/>
              <a:t>超前进位加法器</a:t>
            </a:r>
            <a:endParaRPr lang="en-US" altLang="zh-CN" dirty="0"/>
          </a:p>
          <a:p>
            <a:pPr lvl="1"/>
            <a:r>
              <a:rPr lang="zh-CN" altLang="en-US" sz="2400" dirty="0"/>
              <a:t>由全加器真值表可知，高位的进位信号的产生是在两种情况下：</a:t>
            </a:r>
            <a:endParaRPr lang="en-US" altLang="zh-CN" sz="2400" dirty="0"/>
          </a:p>
          <a:p>
            <a:pPr lvl="1"/>
            <a:r>
              <a:rPr lang="zh-CN" altLang="en-US" sz="2400" dirty="0"/>
              <a:t>①在</a:t>
            </a:r>
            <a:r>
              <a:rPr lang="en-US" altLang="zh-CN" sz="2400" dirty="0"/>
              <a:t>A</a:t>
            </a:r>
            <a:r>
              <a:rPr lang="en-US" altLang="zh-CN" sz="2400" dirty="0">
                <a:cs typeface="Times New Roman" pitchFamily="18" charset="0"/>
              </a:rPr>
              <a:t>·</a:t>
            </a:r>
            <a:r>
              <a:rPr lang="en-US" altLang="zh-CN" sz="2400" dirty="0"/>
              <a:t>B</a:t>
            </a:r>
            <a:r>
              <a:rPr lang="zh-CN" altLang="en-US" sz="2400" dirty="0"/>
              <a:t>＝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400" dirty="0"/>
              <a:t>②在</a:t>
            </a:r>
            <a:r>
              <a:rPr lang="en-US" altLang="zh-CN" sz="2400" dirty="0"/>
              <a:t>A</a:t>
            </a:r>
            <a:r>
              <a:rPr lang="zh-CN" altLang="en-US" sz="2400" dirty="0"/>
              <a:t>＋</a:t>
            </a:r>
            <a:r>
              <a:rPr lang="en-US" altLang="zh-CN" sz="2400" dirty="0"/>
              <a:t>B</a:t>
            </a:r>
            <a:r>
              <a:rPr lang="zh-CN" altLang="en-US" sz="2400" dirty="0"/>
              <a:t>＝</a:t>
            </a:r>
            <a:r>
              <a:rPr lang="en-US" altLang="zh-CN" sz="2400" dirty="0"/>
              <a:t>1</a:t>
            </a:r>
            <a:r>
              <a:rPr lang="zh-CN" altLang="en-US" sz="2400" dirty="0"/>
              <a:t>且</a:t>
            </a:r>
            <a:r>
              <a:rPr lang="en-US" altLang="zh-CN" sz="2400" dirty="0"/>
              <a:t>CI</a:t>
            </a:r>
            <a:r>
              <a:rPr lang="zh-CN" altLang="en-US" sz="2400" dirty="0"/>
              <a:t>＝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400" dirty="0"/>
              <a:t>故向高位的进位信号为</a:t>
            </a:r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</p:txBody>
      </p:sp>
      <p:graphicFrame>
        <p:nvGraphicFramePr>
          <p:cNvPr id="5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50968"/>
              </p:ext>
            </p:extLst>
          </p:nvPr>
        </p:nvGraphicFramePr>
        <p:xfrm>
          <a:off x="4932040" y="1916832"/>
          <a:ext cx="3960812" cy="3695065"/>
        </p:xfrm>
        <a:graphic>
          <a:graphicData uri="http://schemas.openxmlformats.org/drawingml/2006/table">
            <a:tbl>
              <a:tblPr/>
              <a:tblGrid>
                <a:gridCol w="66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225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输    入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输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CI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454279"/>
              </p:ext>
            </p:extLst>
          </p:nvPr>
        </p:nvGraphicFramePr>
        <p:xfrm>
          <a:off x="395536" y="5085184"/>
          <a:ext cx="41767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3" name="公式" r:id="rId3" imgW="1790700" imgH="228600" progId="Equation.3">
                  <p:embed/>
                </p:oleObj>
              </mc:Choice>
              <mc:Fallback>
                <p:oleObj name="公式" r:id="rId3" imgW="1790700" imgH="22860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085184"/>
                        <a:ext cx="4176712" cy="53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807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7859216" cy="4569371"/>
          </a:xfrm>
        </p:spPr>
        <p:txBody>
          <a:bodyPr/>
          <a:lstStyle/>
          <a:p>
            <a:r>
              <a:rPr lang="zh-CN" altLang="en-US" dirty="0"/>
              <a:t>超前进位加法器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212" y="2200842"/>
            <a:ext cx="8713788" cy="86518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设</a:t>
            </a:r>
            <a:r>
              <a:rPr lang="en-US" altLang="zh-CN" sz="2400" b="0" i="1" kern="0" dirty="0" err="1">
                <a:solidFill>
                  <a:schemeClr val="tx1"/>
                </a:solidFill>
                <a:latin typeface="+mj-ea"/>
              </a:rPr>
              <a:t>G</a:t>
            </a:r>
            <a:r>
              <a:rPr lang="en-US" altLang="zh-CN" sz="2400" b="0" i="1" kern="0" baseline="-25000" dirty="0" err="1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i="1" kern="0" dirty="0" err="1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i="1" kern="0" baseline="-25000" dirty="0" err="1">
                <a:solidFill>
                  <a:schemeClr val="tx1"/>
                </a:solidFill>
                <a:latin typeface="+mj-ea"/>
              </a:rPr>
              <a:t>i</a:t>
            </a:r>
            <a:r>
              <a:rPr lang="en-US" altLang="zh-CN" sz="2400" b="0" i="1" kern="0" dirty="0" err="1">
                <a:solidFill>
                  <a:schemeClr val="tx1"/>
                </a:solidFill>
                <a:latin typeface="+mj-ea"/>
              </a:rPr>
              <a:t>B</a:t>
            </a:r>
            <a:r>
              <a:rPr lang="en-US" altLang="zh-CN" sz="2400" b="0" i="1" kern="0" baseline="-25000" dirty="0" err="1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为进位生成函数，</a:t>
            </a:r>
            <a:r>
              <a:rPr lang="en-US" altLang="zh-CN" sz="2400" b="0" i="1" kern="0" dirty="0">
                <a:solidFill>
                  <a:schemeClr val="tx1"/>
                </a:solidFill>
                <a:latin typeface="+mj-ea"/>
              </a:rPr>
              <a:t>P</a:t>
            </a:r>
            <a:r>
              <a:rPr lang="en-US" altLang="zh-CN" sz="2400" b="0" i="1" kern="0" baseline="-25000" dirty="0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 </a:t>
            </a:r>
            <a:r>
              <a:rPr lang="en-US" altLang="zh-CN" sz="2400" b="0" i="1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i="1" kern="0" baseline="-25000" dirty="0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i="1" kern="0" dirty="0">
                <a:solidFill>
                  <a:schemeClr val="tx1"/>
                </a:solidFill>
                <a:latin typeface="+mj-ea"/>
              </a:rPr>
              <a:t>＋</a:t>
            </a:r>
            <a:r>
              <a:rPr lang="en-US" altLang="zh-CN" sz="2400" b="0" i="1" kern="0" dirty="0">
                <a:solidFill>
                  <a:schemeClr val="tx1"/>
                </a:solidFill>
                <a:latin typeface="+mj-ea"/>
              </a:rPr>
              <a:t>B</a:t>
            </a:r>
            <a:r>
              <a:rPr lang="en-US" altLang="zh-CN" sz="2400" b="0" i="1" kern="0" baseline="-25000" dirty="0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为进位传递函数，则上式可写成</a:t>
            </a:r>
            <a:endParaRPr lang="zh-CN" altLang="en-US" sz="2400" b="0" i="1" kern="0" baseline="-25000" dirty="0"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227897"/>
              </p:ext>
            </p:extLst>
          </p:nvPr>
        </p:nvGraphicFramePr>
        <p:xfrm>
          <a:off x="2051720" y="2633435"/>
          <a:ext cx="6680698" cy="2627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0" name="公式" r:id="rId3" imgW="2908080" imgH="1143000" progId="Equation.3">
                  <p:embed/>
                </p:oleObj>
              </mc:Choice>
              <mc:Fallback>
                <p:oleObj name="公式" r:id="rId3" imgW="290808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633435"/>
                        <a:ext cx="6680698" cy="262705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32464"/>
              </p:ext>
            </p:extLst>
          </p:nvPr>
        </p:nvGraphicFramePr>
        <p:xfrm>
          <a:off x="1907704" y="5363141"/>
          <a:ext cx="3437854" cy="63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1" name="公式" r:id="rId5" imgW="1231560" imgH="228600" progId="Equation.3">
                  <p:embed/>
                </p:oleObj>
              </mc:Choice>
              <mc:Fallback>
                <p:oleObj name="公式" r:id="rId5" imgW="1231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363141"/>
                        <a:ext cx="3437854" cy="6371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8160" y="5450887"/>
            <a:ext cx="1368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和为：</a:t>
            </a:r>
          </a:p>
        </p:txBody>
      </p:sp>
    </p:spTree>
    <p:extLst>
      <p:ext uri="{BB962C8B-B14F-4D97-AF65-F5344CB8AC3E}">
        <p14:creationId xmlns:p14="http://schemas.microsoft.com/office/powerpoint/2010/main" val="40973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5" name="Picture 13" descr="4-3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7026"/>
            <a:ext cx="4752528" cy="67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6136" y="1124744"/>
            <a:ext cx="3225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4</a:t>
            </a:r>
            <a:r>
              <a:rPr lang="zh-CN" altLang="en-US" sz="2800" dirty="0">
                <a:latin typeface="+mj-ea"/>
                <a:ea typeface="+mj-ea"/>
              </a:rPr>
              <a:t>位超前进位加法器</a:t>
            </a:r>
            <a:endParaRPr lang="en-US" altLang="zh-CN" sz="2800" dirty="0">
              <a:latin typeface="+mj-ea"/>
              <a:ea typeface="+mj-ea"/>
            </a:endParaRPr>
          </a:p>
          <a:p>
            <a:pPr algn="ctr"/>
            <a:r>
              <a:rPr lang="en-US" altLang="zh-CN" sz="2800" dirty="0">
                <a:latin typeface="+mj-ea"/>
                <a:ea typeface="+mj-ea"/>
              </a:rPr>
              <a:t>74LS283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04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超前进位加法器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36398"/>
              </p:ext>
            </p:extLst>
          </p:nvPr>
        </p:nvGraphicFramePr>
        <p:xfrm>
          <a:off x="4860032" y="1844824"/>
          <a:ext cx="4084637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6" name="Equation" r:id="rId3" imgW="2501640" imgH="1346040" progId="Equation.DSMT4">
                  <p:embed/>
                </p:oleObj>
              </mc:Choice>
              <mc:Fallback>
                <p:oleObj name="Equation" r:id="rId3" imgW="2501640" imgH="1346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844824"/>
                        <a:ext cx="4084637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5734"/>
              </p:ext>
            </p:extLst>
          </p:nvPr>
        </p:nvGraphicFramePr>
        <p:xfrm>
          <a:off x="899592" y="2132856"/>
          <a:ext cx="6362700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7" name="Equation" r:id="rId5" imgW="3898800" imgH="2501640" progId="Equation.DSMT4">
                  <p:embed/>
                </p:oleObj>
              </mc:Choice>
              <mc:Fallback>
                <p:oleObj name="Equation" r:id="rId5" imgW="3898800" imgH="250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132856"/>
                        <a:ext cx="6362700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738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位超前进位加法器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如何用</a:t>
            </a:r>
            <a:r>
              <a:rPr lang="en-US" altLang="zh-CN" dirty="0"/>
              <a:t>4</a:t>
            </a:r>
            <a:r>
              <a:rPr lang="zh-CN" altLang="en-US" dirty="0"/>
              <a:t>个超前进位加法器设计出来？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de-DE" altLang="zh-CN" sz="1800" dirty="0"/>
              <a:t>C4 C0_3(.p(p[3:0]),.g(g[3:0]),.cin(c[0]),.P(P[0]),.G(G[0]),.cout(c[3:1]));</a:t>
            </a:r>
            <a:endParaRPr lang="zh-CN" altLang="zh-CN" sz="1800" dirty="0"/>
          </a:p>
          <a:p>
            <a:r>
              <a:rPr lang="de-DE" altLang="zh-CN" sz="1800" dirty="0"/>
              <a:t>C4 C4_7(.p(p[7:4]),.g(g[7:4]),.cin(c[4]),.P(P[1]),.G(G[1]),.cout(c[7:5]));</a:t>
            </a:r>
            <a:endParaRPr lang="zh-CN" altLang="zh-CN" sz="1800" dirty="0"/>
          </a:p>
          <a:p>
            <a:r>
              <a:rPr lang="de-DE" altLang="zh-CN" sz="1800" dirty="0"/>
              <a:t>C4 C8_11(.p(p[11:8]),.g(g[11:8]),.cin(c[8]),.P(P[2]),.G(G[2]),.cout(c[11:9]));</a:t>
            </a:r>
            <a:endParaRPr lang="zh-CN" altLang="zh-CN" sz="1800" dirty="0"/>
          </a:p>
          <a:p>
            <a:r>
              <a:rPr lang="de-DE" altLang="zh-CN" sz="1800" dirty="0"/>
              <a:t>C4 C12_15(.p(p[15:12]),.g(g[15:12]),.cin(c[12]),.P(P[3]),.G(G[3]),.cout(c[15:13]));</a:t>
            </a:r>
            <a:endParaRPr lang="zh-CN" altLang="zh-CN" sz="1800" dirty="0"/>
          </a:p>
          <a:p>
            <a:r>
              <a:rPr lang="de-DE" altLang="zh-CN" sz="1800" dirty="0"/>
              <a:t>C4 C_INTER(.p(P),.G(G),.cin(c[0]),.P(),.G(),.cout({c[12],c[8],c[4]}));</a:t>
            </a:r>
          </a:p>
          <a:p>
            <a:endParaRPr lang="de-DE" altLang="zh-CN" sz="1800" dirty="0"/>
          </a:p>
          <a:p>
            <a:r>
              <a:rPr lang="en-US" altLang="zh-CN" sz="1800" dirty="0"/>
              <a:t>assign P=&amp;p;</a:t>
            </a:r>
            <a:endParaRPr lang="zh-CN" altLang="zh-CN" sz="1800" dirty="0"/>
          </a:p>
          <a:p>
            <a:r>
              <a:rPr lang="en-US" altLang="zh-CN" sz="1800" dirty="0"/>
              <a:t>assign G=g[3]|(p[3]&amp;g[2])|(p[3]&amp;p[2]&amp;g[1])|(p[3]&amp;p[2]&amp;p[1]&amp;g[0]);</a:t>
            </a:r>
            <a:endParaRPr lang="zh-CN" altLang="zh-CN" sz="1800" dirty="0"/>
          </a:p>
          <a:p>
            <a:r>
              <a:rPr lang="fr-FR" altLang="zh-CN" sz="1800" dirty="0"/>
              <a:t>assign cout[0]=g[0]|(p[0]&amp;cin);</a:t>
            </a:r>
            <a:endParaRPr lang="zh-CN" altLang="zh-CN" sz="1800" dirty="0"/>
          </a:p>
          <a:p>
            <a:r>
              <a:rPr lang="fr-FR" altLang="zh-CN" sz="1800" dirty="0"/>
              <a:t>assign cout[1]=g[1]|(p[1]&amp;g[0])|(p[1]&amp;p[0]&amp;cin);</a:t>
            </a:r>
            <a:endParaRPr lang="zh-CN" altLang="zh-CN" sz="1800" dirty="0"/>
          </a:p>
          <a:p>
            <a:r>
              <a:rPr lang="fr-FR" altLang="zh-CN" sz="1800" dirty="0"/>
              <a:t>assign cout[2]=g[2]|(p[2]&amp;g[1])|(p[2]&amp;p[1]&amp;g[0])|(p[2]&amp;p[1]&amp;p[0]&amp;cin);</a:t>
            </a:r>
            <a:endParaRPr lang="zh-CN" altLang="zh-CN" sz="1800" dirty="0"/>
          </a:p>
          <a:p>
            <a:endParaRPr lang="zh-CN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1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用加法器设计组合电路</a:t>
            </a:r>
            <a:endParaRPr lang="en-US" altLang="zh-CN" dirty="0"/>
          </a:p>
          <a:p>
            <a:pPr lvl="1"/>
            <a:r>
              <a:rPr lang="zh-CN" altLang="en-US" dirty="0"/>
              <a:t>基本原理：</a:t>
            </a:r>
            <a:endParaRPr lang="en-US" altLang="zh-CN" dirty="0"/>
          </a:p>
          <a:p>
            <a:pPr lvl="2"/>
            <a:r>
              <a:rPr lang="zh-CN" altLang="en-US" dirty="0"/>
              <a:t>若能生成函数可变换成</a:t>
            </a:r>
            <a:r>
              <a:rPr lang="zh-CN" altLang="en-US" dirty="0">
                <a:solidFill>
                  <a:srgbClr val="FF0000"/>
                </a:solidFill>
              </a:rPr>
              <a:t>输入变量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输入变量</a:t>
            </a:r>
            <a:r>
              <a:rPr lang="zh-CN" altLang="en-US" dirty="0"/>
              <a:t>相加</a:t>
            </a:r>
            <a:endParaRPr lang="en-US" altLang="zh-CN" dirty="0"/>
          </a:p>
          <a:p>
            <a:pPr lvl="2"/>
            <a:r>
              <a:rPr lang="zh-CN" altLang="en-US" dirty="0"/>
              <a:t>若能生成函数可变换成</a:t>
            </a:r>
            <a:r>
              <a:rPr lang="zh-CN" altLang="en-US" dirty="0">
                <a:solidFill>
                  <a:srgbClr val="FF0000"/>
                </a:solidFill>
              </a:rPr>
              <a:t>输入变量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常量</a:t>
            </a:r>
            <a:r>
              <a:rPr lang="zh-CN" altLang="en-US" dirty="0"/>
              <a:t>相加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04596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用加法器设计组合电路</a:t>
            </a:r>
            <a:endParaRPr lang="en-US" altLang="zh-CN" dirty="0"/>
          </a:p>
          <a:p>
            <a:pPr lvl="1"/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】 </a:t>
            </a:r>
            <a:r>
              <a:rPr lang="zh-CN" altLang="en-US" sz="2400" dirty="0"/>
              <a:t>利用</a:t>
            </a:r>
            <a:r>
              <a:rPr lang="en-US" altLang="zh-CN" sz="2400" dirty="0"/>
              <a:t>4</a:t>
            </a:r>
            <a:r>
              <a:rPr lang="zh-CN" altLang="en-US" sz="2400" dirty="0"/>
              <a:t>位超前进位加法器</a:t>
            </a:r>
            <a:r>
              <a:rPr lang="en-US" altLang="zh-CN" sz="2400" dirty="0"/>
              <a:t>74LS283</a:t>
            </a:r>
            <a:r>
              <a:rPr lang="zh-CN" altLang="en-US" sz="2400" dirty="0"/>
              <a:t>器件组成的电路如下图所示，试分析电路所能完成的逻辑功能。</a:t>
            </a:r>
          </a:p>
          <a:p>
            <a:pPr lvl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8" y="2780928"/>
            <a:ext cx="8604448" cy="32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325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6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266170"/>
              </p:ext>
            </p:extLst>
          </p:nvPr>
        </p:nvGraphicFramePr>
        <p:xfrm>
          <a:off x="467544" y="2780928"/>
          <a:ext cx="835342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0" name="公式" r:id="rId3" imgW="3911400" imgH="914400" progId="Equation.3">
                  <p:embed/>
                </p:oleObj>
              </mc:Choice>
              <mc:Fallback>
                <p:oleObj name="公式" r:id="rId3" imgW="3911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780928"/>
                        <a:ext cx="8353425" cy="1955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zh-CN" altLang="en-US" dirty="0"/>
              <a:t>用加法器设计组合电路</a:t>
            </a:r>
            <a:endParaRPr lang="en-US" altLang="zh-CN" dirty="0"/>
          </a:p>
          <a:p>
            <a:pPr lvl="1"/>
            <a:r>
              <a:rPr lang="zh-CN" altLang="en-US" dirty="0"/>
              <a:t>解：写出个输入端的逻辑式</a:t>
            </a:r>
          </a:p>
          <a:p>
            <a:pPr lvl="1"/>
            <a:endParaRPr lang="en-US" altLang="zh-CN" dirty="0"/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1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-26215"/>
            <a:ext cx="4932041" cy="342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>
                <a:sym typeface="Wingdings" panose="05000000000000000000" pitchFamily="2" charset="2"/>
              </a:rPr>
              <a:t>(1)</a:t>
            </a:r>
            <a:r>
              <a:rPr lang="zh-CN" altLang="en-US" sz="2800" dirty="0">
                <a:sym typeface="Wingdings" panose="05000000000000000000" pitchFamily="2" charset="2"/>
              </a:rPr>
              <a:t>根据给出的逻辑图写出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CN" altLang="en-US" sz="2800" dirty="0">
                <a:sym typeface="Wingdings" panose="05000000000000000000" pitchFamily="2" charset="2"/>
              </a:rPr>
              <a:t>输出与输入之间关系的逻辑式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74094"/>
            <a:ext cx="8532080" cy="141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8971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zh-CN" altLang="en-US" dirty="0"/>
              <a:t>用加法器设计组合电路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  <a:endParaRPr lang="en-US" altLang="zh-CN" dirty="0"/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28709" y="4293096"/>
            <a:ext cx="9042122" cy="13684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则当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7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1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时，</a:t>
            </a:r>
            <a:endParaRPr lang="en-US" altLang="zh-CN" sz="2400" b="0" kern="0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74LS283(1)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：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3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1,A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D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6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1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=D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5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4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</a:t>
            </a:r>
            <a:endParaRPr lang="en-US" altLang="zh-CN" sz="2400" b="0" kern="0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74LS283(2)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：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3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3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, 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1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=D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1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，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CI=1,</a:t>
            </a:r>
          </a:p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做加法后和为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7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～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0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=1 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6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~D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  <a:sym typeface="Symbol" pitchFamily="18" charset="2"/>
              </a:rPr>
              <a:t>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+mj-ea"/>
              </a:rPr>
              <a:t>0 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 +1, 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0" y="1268759"/>
            <a:ext cx="9144000" cy="116955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故此电路是一个带符号位的二进制求补码电路，</a:t>
            </a:r>
            <a:endParaRPr lang="en-US" altLang="zh-CN" sz="28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+mj-ea"/>
                <a:ea typeface="+mj-ea"/>
              </a:rPr>
              <a:t>Y</a:t>
            </a:r>
            <a:r>
              <a:rPr lang="en-US" altLang="zh-CN" sz="2800" baseline="-25000" dirty="0">
                <a:solidFill>
                  <a:srgbClr val="FF0000"/>
                </a:solidFill>
                <a:latin typeface="+mj-ea"/>
                <a:ea typeface="+mj-ea"/>
              </a:rPr>
              <a:t>7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为符号位，输入二进制数码为</a:t>
            </a:r>
            <a:r>
              <a:rPr lang="en-US" altLang="zh-CN" sz="2800" dirty="0">
                <a:solidFill>
                  <a:srgbClr val="FF0000"/>
                </a:solidFill>
                <a:latin typeface="+mj-ea"/>
                <a:ea typeface="+mj-ea"/>
              </a:rPr>
              <a:t>D</a:t>
            </a:r>
            <a:r>
              <a:rPr lang="en-US" altLang="zh-CN" sz="2800" baseline="-25000" dirty="0">
                <a:solidFill>
                  <a:srgbClr val="FF0000"/>
                </a:solidFill>
                <a:latin typeface="+mj-ea"/>
                <a:ea typeface="+mj-ea"/>
              </a:rPr>
              <a:t>6</a:t>
            </a:r>
            <a:r>
              <a:rPr lang="en-US" altLang="zh-CN" sz="2800" dirty="0">
                <a:solidFill>
                  <a:srgbClr val="FF0000"/>
                </a:solidFill>
                <a:latin typeface="+mj-ea"/>
                <a:ea typeface="+mj-ea"/>
              </a:rPr>
              <a:t>~D</a:t>
            </a:r>
            <a:r>
              <a:rPr lang="en-US" altLang="zh-CN" sz="2800" baseline="-25000" dirty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9" name="Rectangle 13"/>
          <p:cNvSpPr txBox="1">
            <a:spLocks noChangeArrowheads="1"/>
          </p:cNvSpPr>
          <p:nvPr/>
        </p:nvSpPr>
        <p:spPr>
          <a:xfrm>
            <a:off x="828709" y="2716474"/>
            <a:ext cx="8568952" cy="20605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则当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</a:t>
            </a:r>
            <a:endParaRPr lang="en-US" altLang="zh-CN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74LS283(1)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0, 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2400" b="0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74LS283(2)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 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 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CI=0,</a:t>
            </a:r>
          </a:p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做加法后和为 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～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=0 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~D</a:t>
            </a:r>
            <a:r>
              <a:rPr lang="en-US" altLang="zh-CN" sz="2400" b="0" kern="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en-US" altLang="zh-CN" sz="2400" b="0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62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 autoUpdateAnimBg="0"/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用加法器设计组合电路</a:t>
            </a:r>
            <a:endParaRPr lang="en-US" altLang="zh-CN" dirty="0"/>
          </a:p>
          <a:p>
            <a:pPr lvl="1"/>
            <a:r>
              <a:rPr lang="zh-CN" altLang="en-US" dirty="0"/>
              <a:t>例：设计一个代码转换电路，将十进制代码的</a:t>
            </a:r>
            <a:r>
              <a:rPr lang="en-US" altLang="zh-CN" dirty="0"/>
              <a:t>8421</a:t>
            </a:r>
            <a:r>
              <a:rPr lang="zh-CN" altLang="en-US" dirty="0"/>
              <a:t>码转换为余</a:t>
            </a:r>
            <a:r>
              <a:rPr lang="en-US" altLang="zh-CN" dirty="0"/>
              <a:t>3</a:t>
            </a:r>
            <a:r>
              <a:rPr lang="zh-CN" altLang="en-US" dirty="0"/>
              <a:t>码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17830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8191" y="1124744"/>
            <a:ext cx="8229600" cy="4569371"/>
          </a:xfrm>
        </p:spPr>
        <p:txBody>
          <a:bodyPr/>
          <a:lstStyle/>
          <a:p>
            <a:r>
              <a:rPr lang="zh-CN" altLang="en-US" dirty="0"/>
              <a:t>超前进位加法器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65470"/>
              </p:ext>
            </p:extLst>
          </p:nvPr>
        </p:nvGraphicFramePr>
        <p:xfrm>
          <a:off x="899592" y="2276872"/>
          <a:ext cx="3096342" cy="4297680"/>
        </p:xfrm>
        <a:graphic>
          <a:graphicData uri="http://schemas.openxmlformats.org/drawingml/2006/table">
            <a:tbl>
              <a:tblPr/>
              <a:tblGrid>
                <a:gridCol w="387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2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1282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 入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33083"/>
              </p:ext>
            </p:extLst>
          </p:nvPr>
        </p:nvGraphicFramePr>
        <p:xfrm>
          <a:off x="4818671" y="1844824"/>
          <a:ext cx="3672904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1" name="公式" r:id="rId3" imgW="1562100" imgH="228600" progId="Equation.3">
                  <p:embed/>
                </p:oleObj>
              </mc:Choice>
              <mc:Fallback>
                <p:oleObj name="公式" r:id="rId3" imgW="1562100" imgH="228600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671" y="1844824"/>
                        <a:ext cx="3672904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66" y="2852936"/>
            <a:ext cx="4252706" cy="35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1008975" y="2388545"/>
            <a:ext cx="7848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6437" name="Rectangle 4"/>
          <p:cNvSpPr>
            <a:spLocks noChangeArrowheads="1"/>
          </p:cNvSpPr>
          <p:nvPr/>
        </p:nvSpPr>
        <p:spPr bwMode="auto">
          <a:xfrm>
            <a:off x="486688" y="1345558"/>
            <a:ext cx="8382000" cy="14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latin typeface="+mj-ea"/>
                <a:ea typeface="+mj-ea"/>
              </a:rPr>
              <a:t>例：用全加器</a:t>
            </a:r>
            <a:r>
              <a:rPr lang="en-US" altLang="zh-CN" sz="2400" b="1" dirty="0">
                <a:latin typeface="+mj-ea"/>
                <a:ea typeface="+mj-ea"/>
              </a:rPr>
              <a:t>74LS283</a:t>
            </a:r>
            <a:r>
              <a:rPr lang="zh-CN" altLang="en-US" sz="2400" b="1" dirty="0">
                <a:latin typeface="+mj-ea"/>
                <a:ea typeface="+mj-ea"/>
              </a:rPr>
              <a:t>实现：</a:t>
            </a:r>
          </a:p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latin typeface="+mj-ea"/>
                <a:ea typeface="+mj-ea"/>
              </a:rPr>
              <a:t>   </a:t>
            </a:r>
            <a:r>
              <a:rPr lang="en-US" altLang="zh-CN" sz="2400" b="1" dirty="0">
                <a:latin typeface="+mj-ea"/>
                <a:ea typeface="+mj-ea"/>
              </a:rPr>
              <a:t>2</a:t>
            </a:r>
            <a:r>
              <a:rPr lang="zh-CN" altLang="en-US" sz="2400" b="1" dirty="0">
                <a:latin typeface="+mj-ea"/>
                <a:ea typeface="+mj-ea"/>
              </a:rPr>
              <a:t>位</a:t>
            </a:r>
            <a:r>
              <a:rPr lang="en-US" altLang="zh-CN" sz="2400" b="1" dirty="0">
                <a:latin typeface="+mj-ea"/>
                <a:ea typeface="+mj-ea"/>
              </a:rPr>
              <a:t>8421BCD</a:t>
            </a:r>
            <a:r>
              <a:rPr lang="zh-CN" altLang="en-US" sz="2400" b="1" dirty="0">
                <a:latin typeface="+mj-ea"/>
                <a:ea typeface="+mj-ea"/>
              </a:rPr>
              <a:t>码 </a:t>
            </a:r>
            <a:r>
              <a:rPr lang="en-US" altLang="zh-CN" sz="2400" b="1" dirty="0">
                <a:latin typeface="+mj-ea"/>
                <a:ea typeface="+mj-ea"/>
              </a:rPr>
              <a:t>D=(D</a:t>
            </a:r>
            <a:r>
              <a:rPr lang="en-US" altLang="zh-CN" sz="2400" b="1" baseline="-25000" dirty="0">
                <a:latin typeface="+mj-ea"/>
                <a:ea typeface="+mj-ea"/>
              </a:rPr>
              <a:t>18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14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12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11</a:t>
            </a:r>
            <a:r>
              <a:rPr lang="zh-CN" altLang="en-US" sz="2400" b="1" baseline="-25000" dirty="0">
                <a:latin typeface="+mj-ea"/>
                <a:ea typeface="+mj-ea"/>
              </a:rPr>
              <a:t>，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08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04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02</a:t>
            </a:r>
            <a:r>
              <a:rPr lang="en-US" altLang="zh-CN" sz="2400" b="1" dirty="0">
                <a:latin typeface="+mj-ea"/>
                <a:ea typeface="+mj-ea"/>
              </a:rPr>
              <a:t>D</a:t>
            </a:r>
            <a:r>
              <a:rPr lang="en-US" altLang="zh-CN" sz="2400" b="1" baseline="-25000" dirty="0">
                <a:latin typeface="+mj-ea"/>
                <a:ea typeface="+mj-ea"/>
              </a:rPr>
              <a:t>01</a:t>
            </a:r>
            <a:r>
              <a:rPr lang="en-US" altLang="zh-CN" sz="2400" b="1" dirty="0">
                <a:latin typeface="+mj-ea"/>
                <a:ea typeface="+mj-ea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向二进制码（</a:t>
            </a:r>
            <a:r>
              <a:rPr lang="en-US" altLang="zh-CN" sz="2400" b="1" dirty="0">
                <a:latin typeface="+mj-ea"/>
                <a:ea typeface="+mj-ea"/>
              </a:rPr>
              <a:t>B</a:t>
            </a:r>
            <a:r>
              <a:rPr lang="zh-CN" altLang="en-US" sz="2400" b="1" dirty="0">
                <a:latin typeface="+mj-ea"/>
                <a:ea typeface="+mj-ea"/>
              </a:rPr>
              <a:t>码</a:t>
            </a:r>
            <a:r>
              <a:rPr lang="en-US" altLang="zh-CN" sz="2400" b="1" dirty="0">
                <a:latin typeface="+mj-ea"/>
                <a:ea typeface="+mj-ea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的转换 。</a:t>
            </a:r>
          </a:p>
        </p:txBody>
      </p:sp>
      <p:sp>
        <p:nvSpPr>
          <p:cNvPr id="146438" name="Rectangle 5"/>
          <p:cNvSpPr>
            <a:spLocks noChangeArrowheads="1"/>
          </p:cNvSpPr>
          <p:nvPr/>
        </p:nvSpPr>
        <p:spPr bwMode="auto">
          <a:xfrm>
            <a:off x="3798213" y="235362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en-US" altLang="zh-CN" sz="2400" b="1" baseline="-2500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2400" b="1" baseline="-25000">
                <a:solidFill>
                  <a:schemeClr val="accent1"/>
                </a:solidFill>
                <a:latin typeface="+mj-ea"/>
                <a:ea typeface="+mj-ea"/>
              </a:rPr>
              <a:t>高位</a:t>
            </a:r>
          </a:p>
        </p:txBody>
      </p:sp>
      <p:sp>
        <p:nvSpPr>
          <p:cNvPr id="146439" name="Rectangle 6"/>
          <p:cNvSpPr>
            <a:spLocks noChangeArrowheads="1"/>
          </p:cNvSpPr>
          <p:nvPr/>
        </p:nvSpPr>
        <p:spPr bwMode="auto">
          <a:xfrm>
            <a:off x="5598438" y="2353620"/>
            <a:ext cx="593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sz="2400" b="1" baseline="-25000">
                <a:solidFill>
                  <a:schemeClr val="accent1"/>
                </a:solidFill>
                <a:latin typeface="+mj-ea"/>
                <a:ea typeface="+mj-ea"/>
              </a:rPr>
              <a:t>低位</a:t>
            </a:r>
          </a:p>
        </p:txBody>
      </p:sp>
      <p:sp>
        <p:nvSpPr>
          <p:cNvPr id="146440" name="Rectangle 7"/>
          <p:cNvSpPr>
            <a:spLocks noChangeArrowheads="1"/>
          </p:cNvSpPr>
          <p:nvPr/>
        </p:nvSpPr>
        <p:spPr bwMode="auto">
          <a:xfrm>
            <a:off x="702588" y="2929883"/>
            <a:ext cx="7991475" cy="90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分析：一个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zh-CN" altLang="en-US" sz="2400" dirty="0">
                <a:latin typeface="+mj-ea"/>
                <a:ea typeface="+mj-ea"/>
              </a:rPr>
              <a:t>位十进制数（最大为</a:t>
            </a:r>
            <a:r>
              <a:rPr lang="en-US" altLang="zh-CN" sz="2400" dirty="0">
                <a:latin typeface="+mj-ea"/>
                <a:ea typeface="+mj-ea"/>
              </a:rPr>
              <a:t>99</a:t>
            </a:r>
            <a:r>
              <a:rPr lang="zh-CN" altLang="en-US" sz="2400" dirty="0">
                <a:latin typeface="+mj-ea"/>
                <a:ea typeface="+mj-ea"/>
              </a:rPr>
              <a:t>），用二进制（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zh-CN" altLang="en-US" sz="2400" dirty="0">
                <a:latin typeface="+mj-ea"/>
                <a:ea typeface="+mj-ea"/>
              </a:rPr>
              <a:t>码）表示需</a:t>
            </a:r>
            <a:r>
              <a:rPr lang="en-US" altLang="zh-CN" sz="2400" dirty="0">
                <a:latin typeface="+mj-ea"/>
                <a:ea typeface="+mj-ea"/>
              </a:rPr>
              <a:t>7</a:t>
            </a:r>
            <a:r>
              <a:rPr lang="zh-CN" altLang="en-US" sz="2400" dirty="0">
                <a:latin typeface="+mj-ea"/>
                <a:ea typeface="+mj-ea"/>
              </a:rPr>
              <a:t>位，即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6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5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4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3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1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0</a:t>
            </a:r>
            <a:r>
              <a:rPr lang="en-US" altLang="zh-CN" sz="2400" dirty="0">
                <a:latin typeface="+mj-ea"/>
                <a:ea typeface="+mj-ea"/>
              </a:rPr>
              <a:t> 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467544" y="548680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加法器</a:t>
            </a:r>
            <a:endParaRPr lang="en-US" altLang="zh-CN" sz="40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Text Box 3"/>
          <p:cNvSpPr txBox="1">
            <a:spLocks noChangeArrowheads="1"/>
          </p:cNvSpPr>
          <p:nvPr/>
        </p:nvSpPr>
        <p:spPr bwMode="auto">
          <a:xfrm>
            <a:off x="505643" y="2492895"/>
            <a:ext cx="8153400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endParaRPr lang="en-US" altLang="zh-CN" sz="2400" b="1" dirty="0">
              <a:latin typeface="+mj-ea"/>
              <a:ea typeface="+mj-ea"/>
            </a:endParaRPr>
          </a:p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 dirty="0">
                <a:latin typeface="+mj-ea"/>
                <a:ea typeface="+mj-ea"/>
              </a:rPr>
              <a:t>2</a:t>
            </a:r>
            <a:r>
              <a:rPr lang="zh-CN" altLang="en-US" sz="2400" b="1" dirty="0">
                <a:latin typeface="+mj-ea"/>
                <a:ea typeface="+mj-ea"/>
              </a:rPr>
              <a:t>位</a:t>
            </a:r>
            <a:r>
              <a:rPr lang="en-US" altLang="zh-CN" sz="2400" b="1" dirty="0">
                <a:latin typeface="+mj-ea"/>
                <a:ea typeface="+mj-ea"/>
              </a:rPr>
              <a:t>8421BCD</a:t>
            </a:r>
            <a:r>
              <a:rPr lang="zh-CN" altLang="en-US" sz="2400" b="1" dirty="0">
                <a:latin typeface="+mj-ea"/>
                <a:ea typeface="+mj-ea"/>
              </a:rPr>
              <a:t>码按权展开</a:t>
            </a:r>
            <a:r>
              <a:rPr lang="en-US" altLang="zh-CN" sz="2400" b="1" dirty="0">
                <a:latin typeface="+mj-ea"/>
                <a:ea typeface="+mj-ea"/>
              </a:rPr>
              <a:t>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</a:rPr>
              <a:t>D= 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80+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40+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2</a:t>
            </a:r>
            <a:r>
              <a:rPr lang="en-US" altLang="zh-CN" sz="2000" b="1" dirty="0">
                <a:latin typeface="+mj-ea"/>
                <a:ea typeface="+mj-ea"/>
              </a:rPr>
              <a:t>0+D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10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8+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 4+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2+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1</a:t>
            </a:r>
            <a:endParaRPr lang="en-US" altLang="zh-CN" sz="2000" b="1" dirty="0">
              <a:latin typeface="+mj-ea"/>
              <a:ea typeface="+mj-ea"/>
            </a:endParaRPr>
          </a:p>
          <a:p>
            <a:pPr algn="l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      ↓           ↓            ↓           ↓</a:t>
            </a:r>
          </a:p>
          <a:p>
            <a:pPr algn="l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   64+16       32+8        16+4        8+2</a:t>
            </a:r>
          </a:p>
          <a:p>
            <a:pPr algn="l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</a:rPr>
              <a:t>  = 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latin typeface="+mj-ea"/>
                <a:ea typeface="+mj-ea"/>
              </a:rPr>
              <a:t>64+D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32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16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8+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   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4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2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 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   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467544" y="548680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加法器</a:t>
            </a:r>
            <a:endParaRPr lang="en-US" altLang="zh-CN" sz="40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86606" y="1340768"/>
            <a:ext cx="7991475" cy="90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分析：一个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zh-CN" altLang="en-US" sz="2400" dirty="0">
                <a:latin typeface="+mj-ea"/>
                <a:ea typeface="+mj-ea"/>
              </a:rPr>
              <a:t>位十进制数（最大为</a:t>
            </a:r>
            <a:r>
              <a:rPr lang="en-US" altLang="zh-CN" sz="2400" dirty="0">
                <a:latin typeface="+mj-ea"/>
                <a:ea typeface="+mj-ea"/>
              </a:rPr>
              <a:t>99</a:t>
            </a:r>
            <a:r>
              <a:rPr lang="zh-CN" altLang="en-US" sz="2400" dirty="0">
                <a:latin typeface="+mj-ea"/>
                <a:ea typeface="+mj-ea"/>
              </a:rPr>
              <a:t>），用二进制（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zh-CN" altLang="en-US" sz="2400" dirty="0">
                <a:latin typeface="+mj-ea"/>
                <a:ea typeface="+mj-ea"/>
              </a:rPr>
              <a:t>码）表示需</a:t>
            </a:r>
            <a:r>
              <a:rPr lang="en-US" altLang="zh-CN" sz="2400" dirty="0">
                <a:latin typeface="+mj-ea"/>
                <a:ea typeface="+mj-ea"/>
              </a:rPr>
              <a:t>7</a:t>
            </a:r>
            <a:r>
              <a:rPr lang="zh-CN" altLang="en-US" sz="2400" dirty="0">
                <a:latin typeface="+mj-ea"/>
                <a:ea typeface="+mj-ea"/>
              </a:rPr>
              <a:t>位，即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6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5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4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3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1</a:t>
            </a:r>
            <a:r>
              <a:rPr lang="en-US" altLang="zh-CN" sz="2400" dirty="0">
                <a:latin typeface="+mj-ea"/>
                <a:ea typeface="+mj-ea"/>
              </a:rPr>
              <a:t>B</a:t>
            </a:r>
            <a:r>
              <a:rPr lang="en-US" altLang="zh-CN" sz="2400" baseline="-25000" dirty="0">
                <a:latin typeface="+mj-ea"/>
                <a:ea typeface="+mj-ea"/>
              </a:rPr>
              <a:t>0</a:t>
            </a:r>
            <a:r>
              <a:rPr lang="en-US" altLang="zh-CN" sz="24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41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2"/>
          <p:cNvSpPr>
            <a:spLocks noChangeArrowheads="1"/>
          </p:cNvSpPr>
          <p:nvPr/>
        </p:nvSpPr>
        <p:spPr bwMode="auto">
          <a:xfrm>
            <a:off x="533400" y="1069155"/>
            <a:ext cx="8153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   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47460" name="Rectangle 3"/>
          <p:cNvSpPr>
            <a:spLocks noChangeArrowheads="1"/>
          </p:cNvSpPr>
          <p:nvPr/>
        </p:nvSpPr>
        <p:spPr bwMode="auto">
          <a:xfrm>
            <a:off x="533400" y="2059755"/>
            <a:ext cx="8077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zh-CN" altLang="en-US" sz="2400" b="1">
                <a:latin typeface="+mj-ea"/>
                <a:ea typeface="+mj-ea"/>
              </a:rPr>
              <a:t>＝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6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5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4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3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2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1</a:t>
            </a:r>
            <a:r>
              <a:rPr lang="en-US" altLang="zh-CN" sz="2400" b="1">
                <a:latin typeface="+mj-ea"/>
                <a:ea typeface="+mj-ea"/>
              </a:rPr>
              <a:t> B</a:t>
            </a:r>
            <a:r>
              <a:rPr lang="en-US" altLang="zh-CN" sz="2400" b="1" baseline="-25000">
                <a:latin typeface="+mj-ea"/>
                <a:ea typeface="+mj-ea"/>
              </a:rPr>
              <a:t>0</a:t>
            </a:r>
            <a:r>
              <a:rPr lang="en-US" altLang="zh-CN" sz="2400" b="1">
                <a:latin typeface="+mj-ea"/>
                <a:ea typeface="+mj-ea"/>
              </a:rPr>
              <a:t>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    </a:t>
            </a:r>
            <a:r>
              <a:rPr lang="zh-CN" altLang="en-US" sz="2400" b="1">
                <a:latin typeface="+mj-ea"/>
                <a:ea typeface="+mj-ea"/>
              </a:rPr>
              <a:t>＝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6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400" b="1">
                <a:latin typeface="+mj-ea"/>
                <a:ea typeface="+mj-ea"/>
              </a:rPr>
              <a:t>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>
                <a:latin typeface="+mj-ea"/>
                <a:ea typeface="+mj-ea"/>
              </a:rPr>
              <a:t>+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5</a:t>
            </a:r>
            <a:r>
              <a:rPr lang="en-US" altLang="zh-CN" sz="2000" b="1">
                <a:latin typeface="+mj-ea"/>
                <a:ea typeface="+mj-ea"/>
              </a:rPr>
              <a:t> </a:t>
            </a:r>
            <a:r>
              <a:rPr lang="en-US" altLang="zh-CN" sz="2000" b="1" baseline="-25000">
                <a:latin typeface="+mj-ea"/>
                <a:ea typeface="+mj-ea"/>
              </a:rPr>
              <a:t>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3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2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0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grpSp>
        <p:nvGrpSpPr>
          <p:cNvPr id="357380" name="Group 4"/>
          <p:cNvGrpSpPr>
            <a:grpSpLocks/>
          </p:cNvGrpSpPr>
          <p:nvPr/>
        </p:nvGrpSpPr>
        <p:grpSpPr bwMode="auto">
          <a:xfrm>
            <a:off x="3352800" y="3199581"/>
            <a:ext cx="4100513" cy="703263"/>
            <a:chOff x="2112" y="1968"/>
            <a:chExt cx="2583" cy="443"/>
          </a:xfrm>
        </p:grpSpPr>
        <p:sp>
          <p:nvSpPr>
            <p:cNvPr id="147531" name="Rectangle 5"/>
            <p:cNvSpPr>
              <a:spLocks noChangeArrowheads="1"/>
            </p:cNvSpPr>
            <p:nvPr/>
          </p:nvSpPr>
          <p:spPr bwMode="auto">
            <a:xfrm>
              <a:off x="4272" y="1968"/>
              <a:ext cx="42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 dirty="0">
                  <a:latin typeface="+mj-ea"/>
                  <a:ea typeface="+mj-ea"/>
                  <a:sym typeface="Symbol" pitchFamily="18" charset="2"/>
                </a:rPr>
                <a:t> </a:t>
              </a:r>
              <a:r>
                <a:rPr lang="en-US" altLang="zh-CN" sz="2000" b="1" dirty="0">
                  <a:latin typeface="+mj-ea"/>
                  <a:ea typeface="+mj-ea"/>
                </a:rPr>
                <a:t>D</a:t>
              </a:r>
              <a:r>
                <a:rPr lang="en-US" altLang="zh-CN" sz="2000" b="1" baseline="-25000" dirty="0">
                  <a:latin typeface="+mj-ea"/>
                  <a:ea typeface="+mj-ea"/>
                </a:rPr>
                <a:t>01</a:t>
              </a:r>
              <a:r>
                <a:rPr lang="en-US" altLang="zh-CN" sz="2000" b="1" dirty="0">
                  <a:latin typeface="+mj-ea"/>
                  <a:ea typeface="+mj-ea"/>
                  <a:sym typeface="Symbol" pitchFamily="18" charset="2"/>
                </a:rPr>
                <a:t> </a:t>
              </a:r>
            </a:p>
          </p:txBody>
        </p:sp>
        <p:sp>
          <p:nvSpPr>
            <p:cNvPr id="147532" name="Rectangle 6"/>
            <p:cNvSpPr>
              <a:spLocks noChangeArrowheads="1"/>
            </p:cNvSpPr>
            <p:nvPr/>
          </p:nvSpPr>
          <p:spPr bwMode="auto">
            <a:xfrm>
              <a:off x="3792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47533" name="Rectangle 7"/>
            <p:cNvSpPr>
              <a:spLocks noChangeArrowheads="1"/>
            </p:cNvSpPr>
            <p:nvPr/>
          </p:nvSpPr>
          <p:spPr bwMode="auto">
            <a:xfrm>
              <a:off x="3792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147534" name="Rectangle 8"/>
            <p:cNvSpPr>
              <a:spLocks noChangeArrowheads="1"/>
            </p:cNvSpPr>
            <p:nvPr/>
          </p:nvSpPr>
          <p:spPr bwMode="auto">
            <a:xfrm>
              <a:off x="3216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47535" name="Rectangle 9"/>
            <p:cNvSpPr>
              <a:spLocks noChangeArrowheads="1"/>
            </p:cNvSpPr>
            <p:nvPr/>
          </p:nvSpPr>
          <p:spPr bwMode="auto">
            <a:xfrm>
              <a:off x="3216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47536" name="Rectangle 10"/>
            <p:cNvSpPr>
              <a:spLocks noChangeArrowheads="1"/>
            </p:cNvSpPr>
            <p:nvPr/>
          </p:nvSpPr>
          <p:spPr bwMode="auto">
            <a:xfrm>
              <a:off x="2688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47537" name="Rectangle 11"/>
            <p:cNvSpPr>
              <a:spLocks noChangeArrowheads="1"/>
            </p:cNvSpPr>
            <p:nvPr/>
          </p:nvSpPr>
          <p:spPr bwMode="auto">
            <a:xfrm>
              <a:off x="2688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47538" name="Rectangle 12"/>
            <p:cNvSpPr>
              <a:spLocks noChangeArrowheads="1"/>
            </p:cNvSpPr>
            <p:nvPr/>
          </p:nvSpPr>
          <p:spPr bwMode="auto">
            <a:xfrm>
              <a:off x="2112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12</a:t>
              </a:r>
            </a:p>
          </p:txBody>
        </p:sp>
      </p:grpSp>
      <p:grpSp>
        <p:nvGrpSpPr>
          <p:cNvPr id="357389" name="Group 13"/>
          <p:cNvGrpSpPr>
            <a:grpSpLocks/>
          </p:cNvGrpSpPr>
          <p:nvPr/>
        </p:nvGrpSpPr>
        <p:grpSpPr bwMode="auto">
          <a:xfrm>
            <a:off x="1676400" y="4799793"/>
            <a:ext cx="3135313" cy="349251"/>
            <a:chOff x="1056" y="2976"/>
            <a:chExt cx="1975" cy="220"/>
          </a:xfrm>
        </p:grpSpPr>
        <p:sp>
          <p:nvSpPr>
            <p:cNvPr id="147527" name="Rectangle 14"/>
            <p:cNvSpPr>
              <a:spLocks noChangeArrowheads="1"/>
            </p:cNvSpPr>
            <p:nvPr/>
          </p:nvSpPr>
          <p:spPr bwMode="auto">
            <a:xfrm>
              <a:off x="2688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47528" name="Rectangle 15"/>
            <p:cNvSpPr>
              <a:spLocks noChangeArrowheads="1"/>
            </p:cNvSpPr>
            <p:nvPr/>
          </p:nvSpPr>
          <p:spPr bwMode="auto">
            <a:xfrm>
              <a:off x="2112" y="2976"/>
              <a:ext cx="33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47529" name="Rectangle 16"/>
            <p:cNvSpPr>
              <a:spLocks noChangeArrowheads="1"/>
            </p:cNvSpPr>
            <p:nvPr/>
          </p:nvSpPr>
          <p:spPr bwMode="auto">
            <a:xfrm>
              <a:off x="1584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47530" name="Rectangle 17"/>
            <p:cNvSpPr>
              <a:spLocks noChangeArrowheads="1"/>
            </p:cNvSpPr>
            <p:nvPr/>
          </p:nvSpPr>
          <p:spPr bwMode="auto">
            <a:xfrm>
              <a:off x="1056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18</a:t>
              </a:r>
            </a:p>
          </p:txBody>
        </p:sp>
      </p:grpSp>
      <p:sp>
        <p:nvSpPr>
          <p:cNvPr id="357394" name="Line 18"/>
          <p:cNvSpPr>
            <a:spLocks noChangeShapeType="1"/>
          </p:cNvSpPr>
          <p:nvPr/>
        </p:nvSpPr>
        <p:spPr bwMode="auto">
          <a:xfrm>
            <a:off x="990600" y="5485579"/>
            <a:ext cx="7391400" cy="158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357395" name="Rectangle 19"/>
          <p:cNvSpPr>
            <a:spLocks noChangeArrowheads="1"/>
          </p:cNvSpPr>
          <p:nvPr/>
        </p:nvSpPr>
        <p:spPr bwMode="auto">
          <a:xfrm>
            <a:off x="762000" y="4952179"/>
            <a:ext cx="93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latin typeface="+mj-ea"/>
                <a:ea typeface="+mj-ea"/>
                <a:sym typeface="Symbol" pitchFamily="18" charset="2"/>
              </a:rPr>
              <a:t>+</a:t>
            </a:r>
            <a:r>
              <a:rPr lang="zh-CN" altLang="en-US" b="1">
                <a:latin typeface="+mj-ea"/>
                <a:ea typeface="+mj-ea"/>
                <a:sym typeface="Symbol" pitchFamily="18" charset="2"/>
              </a:rPr>
              <a:t>）</a:t>
            </a:r>
          </a:p>
        </p:txBody>
      </p:sp>
      <p:grpSp>
        <p:nvGrpSpPr>
          <p:cNvPr id="357396" name="Group 20"/>
          <p:cNvGrpSpPr>
            <a:grpSpLocks/>
          </p:cNvGrpSpPr>
          <p:nvPr/>
        </p:nvGrpSpPr>
        <p:grpSpPr bwMode="auto">
          <a:xfrm>
            <a:off x="6934200" y="3885380"/>
            <a:ext cx="469900" cy="2181226"/>
            <a:chOff x="4368" y="2400"/>
            <a:chExt cx="296" cy="1374"/>
          </a:xfrm>
        </p:grpSpPr>
        <p:sp>
          <p:nvSpPr>
            <p:cNvPr id="147525" name="Line 21"/>
            <p:cNvSpPr>
              <a:spLocks noChangeShapeType="1"/>
            </p:cNvSpPr>
            <p:nvPr/>
          </p:nvSpPr>
          <p:spPr bwMode="auto">
            <a:xfrm>
              <a:off x="4512" y="2400"/>
              <a:ext cx="0" cy="115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526" name="Rectangle 22"/>
            <p:cNvSpPr>
              <a:spLocks noChangeArrowheads="1"/>
            </p:cNvSpPr>
            <p:nvPr/>
          </p:nvSpPr>
          <p:spPr bwMode="auto">
            <a:xfrm>
              <a:off x="4368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</p:grpSp>
      <p:grpSp>
        <p:nvGrpSpPr>
          <p:cNvPr id="357399" name="Group 23"/>
          <p:cNvGrpSpPr>
            <a:grpSpLocks/>
          </p:cNvGrpSpPr>
          <p:nvPr/>
        </p:nvGrpSpPr>
        <p:grpSpPr bwMode="auto">
          <a:xfrm>
            <a:off x="6096000" y="4113980"/>
            <a:ext cx="469900" cy="1952626"/>
            <a:chOff x="3840" y="2544"/>
            <a:chExt cx="296" cy="1230"/>
          </a:xfrm>
        </p:grpSpPr>
        <p:sp>
          <p:nvSpPr>
            <p:cNvPr id="147523" name="Line 24"/>
            <p:cNvSpPr>
              <a:spLocks noChangeShapeType="1"/>
            </p:cNvSpPr>
            <p:nvPr/>
          </p:nvSpPr>
          <p:spPr bwMode="auto">
            <a:xfrm>
              <a:off x="3984" y="2544"/>
              <a:ext cx="0" cy="100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524" name="Rectangle 25"/>
            <p:cNvSpPr>
              <a:spLocks noChangeArrowheads="1"/>
            </p:cNvSpPr>
            <p:nvPr/>
          </p:nvSpPr>
          <p:spPr bwMode="auto">
            <a:xfrm>
              <a:off x="3840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</p:grpSp>
      <p:grpSp>
        <p:nvGrpSpPr>
          <p:cNvPr id="357402" name="Group 26"/>
          <p:cNvGrpSpPr>
            <a:grpSpLocks/>
          </p:cNvGrpSpPr>
          <p:nvPr/>
        </p:nvGrpSpPr>
        <p:grpSpPr bwMode="auto">
          <a:xfrm>
            <a:off x="5257800" y="3275779"/>
            <a:ext cx="762000" cy="1112838"/>
            <a:chOff x="3312" y="2016"/>
            <a:chExt cx="480" cy="701"/>
          </a:xfrm>
        </p:grpSpPr>
        <p:sp>
          <p:nvSpPr>
            <p:cNvPr id="147519" name="Rectangle 27"/>
            <p:cNvSpPr>
              <a:spLocks noChangeArrowheads="1"/>
            </p:cNvSpPr>
            <p:nvPr/>
          </p:nvSpPr>
          <p:spPr bwMode="auto">
            <a:xfrm>
              <a:off x="3312" y="2544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rgbClr val="00FF00"/>
                  </a:solidFill>
                  <a:latin typeface="+mj-ea"/>
                  <a:ea typeface="+mj-ea"/>
                </a:rPr>
                <a:t>●</a:t>
              </a:r>
            </a:p>
          </p:txBody>
        </p:sp>
        <p:grpSp>
          <p:nvGrpSpPr>
            <p:cNvPr id="147520" name="Group 28"/>
            <p:cNvGrpSpPr>
              <a:grpSpLocks/>
            </p:cNvGrpSpPr>
            <p:nvPr/>
          </p:nvGrpSpPr>
          <p:grpSpPr bwMode="auto">
            <a:xfrm>
              <a:off x="3456" y="2016"/>
              <a:ext cx="336" cy="576"/>
              <a:chOff x="3456" y="2352"/>
              <a:chExt cx="336" cy="576"/>
            </a:xfrm>
          </p:grpSpPr>
          <p:sp>
            <p:nvSpPr>
              <p:cNvPr id="147521" name="AutoShape 29"/>
              <p:cNvSpPr>
                <a:spLocks/>
              </p:cNvSpPr>
              <p:nvPr/>
            </p:nvSpPr>
            <p:spPr bwMode="auto">
              <a:xfrm>
                <a:off x="3744" y="2352"/>
                <a:ext cx="48" cy="288"/>
              </a:xfrm>
              <a:prstGeom prst="leftBrace">
                <a:avLst>
                  <a:gd name="adj1" fmla="val 50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7522" name="Line 30"/>
              <p:cNvSpPr>
                <a:spLocks noChangeShapeType="1"/>
              </p:cNvSpPr>
              <p:nvPr/>
            </p:nvSpPr>
            <p:spPr bwMode="auto">
              <a:xfrm flipH="1">
                <a:off x="3456" y="2592"/>
                <a:ext cx="24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57407" name="Group 31"/>
          <p:cNvGrpSpPr>
            <a:grpSpLocks/>
          </p:cNvGrpSpPr>
          <p:nvPr/>
        </p:nvGrpSpPr>
        <p:grpSpPr bwMode="auto">
          <a:xfrm>
            <a:off x="4356100" y="3288479"/>
            <a:ext cx="754063" cy="1100138"/>
            <a:chOff x="2736" y="2024"/>
            <a:chExt cx="475" cy="693"/>
          </a:xfrm>
        </p:grpSpPr>
        <p:sp>
          <p:nvSpPr>
            <p:cNvPr id="147515" name="Rectangle 32"/>
            <p:cNvSpPr>
              <a:spLocks noChangeArrowheads="1"/>
            </p:cNvSpPr>
            <p:nvPr/>
          </p:nvSpPr>
          <p:spPr bwMode="auto">
            <a:xfrm>
              <a:off x="2736" y="2544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rgbClr val="00FF00"/>
                  </a:solidFill>
                  <a:latin typeface="+mj-ea"/>
                  <a:ea typeface="+mj-ea"/>
                </a:rPr>
                <a:t>●</a:t>
              </a:r>
            </a:p>
          </p:txBody>
        </p:sp>
        <p:grpSp>
          <p:nvGrpSpPr>
            <p:cNvPr id="147516" name="Group 33"/>
            <p:cNvGrpSpPr>
              <a:grpSpLocks/>
            </p:cNvGrpSpPr>
            <p:nvPr/>
          </p:nvGrpSpPr>
          <p:grpSpPr bwMode="auto">
            <a:xfrm>
              <a:off x="2971" y="2024"/>
              <a:ext cx="240" cy="624"/>
              <a:chOff x="2976" y="2352"/>
              <a:chExt cx="240" cy="624"/>
            </a:xfrm>
          </p:grpSpPr>
          <p:sp>
            <p:nvSpPr>
              <p:cNvPr id="147517" name="AutoShape 34"/>
              <p:cNvSpPr>
                <a:spLocks/>
              </p:cNvSpPr>
              <p:nvPr/>
            </p:nvSpPr>
            <p:spPr bwMode="auto">
              <a:xfrm>
                <a:off x="3168" y="2352"/>
                <a:ext cx="48" cy="624"/>
              </a:xfrm>
              <a:prstGeom prst="leftBrace">
                <a:avLst>
                  <a:gd name="adj1" fmla="val 10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7518" name="Line 35"/>
              <p:cNvSpPr>
                <a:spLocks noChangeShapeType="1"/>
              </p:cNvSpPr>
              <p:nvPr/>
            </p:nvSpPr>
            <p:spPr bwMode="auto">
              <a:xfrm flipH="1">
                <a:off x="2976" y="2688"/>
                <a:ext cx="192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57412" name="Group 36"/>
          <p:cNvGrpSpPr>
            <a:grpSpLocks/>
          </p:cNvGrpSpPr>
          <p:nvPr/>
        </p:nvGrpSpPr>
        <p:grpSpPr bwMode="auto">
          <a:xfrm>
            <a:off x="5181600" y="4418780"/>
            <a:ext cx="469900" cy="1647826"/>
            <a:chOff x="3264" y="2736"/>
            <a:chExt cx="296" cy="1038"/>
          </a:xfrm>
        </p:grpSpPr>
        <p:sp>
          <p:nvSpPr>
            <p:cNvPr id="147513" name="Line 37"/>
            <p:cNvSpPr>
              <a:spLocks noChangeShapeType="1"/>
            </p:cNvSpPr>
            <p:nvPr/>
          </p:nvSpPr>
          <p:spPr bwMode="auto">
            <a:xfrm>
              <a:off x="3408" y="2736"/>
              <a:ext cx="0" cy="81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514" name="Rectangle 38"/>
            <p:cNvSpPr>
              <a:spLocks noChangeArrowheads="1"/>
            </p:cNvSpPr>
            <p:nvPr/>
          </p:nvSpPr>
          <p:spPr bwMode="auto">
            <a:xfrm>
              <a:off x="3264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</p:grpSp>
      <p:grpSp>
        <p:nvGrpSpPr>
          <p:cNvPr id="357415" name="Group 39"/>
          <p:cNvGrpSpPr>
            <a:grpSpLocks/>
          </p:cNvGrpSpPr>
          <p:nvPr/>
        </p:nvGrpSpPr>
        <p:grpSpPr bwMode="auto">
          <a:xfrm>
            <a:off x="3419475" y="3288479"/>
            <a:ext cx="838200" cy="1112838"/>
            <a:chOff x="2160" y="2016"/>
            <a:chExt cx="528" cy="701"/>
          </a:xfrm>
        </p:grpSpPr>
        <p:sp>
          <p:nvSpPr>
            <p:cNvPr id="147509" name="Rectangle 40"/>
            <p:cNvSpPr>
              <a:spLocks noChangeArrowheads="1"/>
            </p:cNvSpPr>
            <p:nvPr/>
          </p:nvSpPr>
          <p:spPr bwMode="auto">
            <a:xfrm>
              <a:off x="2160" y="2544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rgbClr val="00FF00"/>
                  </a:solidFill>
                  <a:latin typeface="+mj-ea"/>
                  <a:ea typeface="+mj-ea"/>
                </a:rPr>
                <a:t>●</a:t>
              </a:r>
            </a:p>
          </p:txBody>
        </p:sp>
        <p:grpSp>
          <p:nvGrpSpPr>
            <p:cNvPr id="147510" name="Group 41"/>
            <p:cNvGrpSpPr>
              <a:grpSpLocks/>
            </p:cNvGrpSpPr>
            <p:nvPr/>
          </p:nvGrpSpPr>
          <p:grpSpPr bwMode="auto">
            <a:xfrm>
              <a:off x="2304" y="2016"/>
              <a:ext cx="384" cy="624"/>
              <a:chOff x="2304" y="2352"/>
              <a:chExt cx="384" cy="624"/>
            </a:xfrm>
          </p:grpSpPr>
          <p:sp>
            <p:nvSpPr>
              <p:cNvPr id="147511" name="AutoShape 42"/>
              <p:cNvSpPr>
                <a:spLocks/>
              </p:cNvSpPr>
              <p:nvPr/>
            </p:nvSpPr>
            <p:spPr bwMode="auto">
              <a:xfrm>
                <a:off x="2640" y="2352"/>
                <a:ext cx="48" cy="624"/>
              </a:xfrm>
              <a:prstGeom prst="leftBrace">
                <a:avLst>
                  <a:gd name="adj1" fmla="val 10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7512" name="Line 43"/>
              <p:cNvSpPr>
                <a:spLocks noChangeShapeType="1"/>
              </p:cNvSpPr>
              <p:nvPr/>
            </p:nvSpPr>
            <p:spPr bwMode="auto">
              <a:xfrm flipH="1">
                <a:off x="2304" y="2640"/>
                <a:ext cx="288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57420" name="Group 44"/>
          <p:cNvGrpSpPr>
            <a:grpSpLocks/>
          </p:cNvGrpSpPr>
          <p:nvPr/>
        </p:nvGrpSpPr>
        <p:grpSpPr bwMode="auto">
          <a:xfrm>
            <a:off x="4267200" y="3288479"/>
            <a:ext cx="596900" cy="1479550"/>
            <a:chOff x="2688" y="2024"/>
            <a:chExt cx="376" cy="932"/>
          </a:xfrm>
        </p:grpSpPr>
        <p:sp>
          <p:nvSpPr>
            <p:cNvPr id="147506" name="AutoShape 45"/>
            <p:cNvSpPr>
              <a:spLocks/>
            </p:cNvSpPr>
            <p:nvPr/>
          </p:nvSpPr>
          <p:spPr bwMode="auto">
            <a:xfrm>
              <a:off x="3016" y="2024"/>
              <a:ext cx="48" cy="672"/>
            </a:xfrm>
            <a:prstGeom prst="rightBrace">
              <a:avLst>
                <a:gd name="adj1" fmla="val 116667"/>
                <a:gd name="adj2" fmla="val 50000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507" name="Rectangle 46"/>
            <p:cNvSpPr>
              <a:spLocks noChangeArrowheads="1"/>
            </p:cNvSpPr>
            <p:nvPr/>
          </p:nvSpPr>
          <p:spPr bwMode="auto">
            <a:xfrm>
              <a:off x="2688" y="266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accent1"/>
                  </a:solidFill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r>
                <a:rPr lang="en-US" altLang="zh-CN" sz="2400" b="1">
                  <a:solidFill>
                    <a:schemeClr val="accent1"/>
                  </a:solidFill>
                  <a:latin typeface="+mj-ea"/>
                  <a:ea typeface="+mj-ea"/>
                </a:rPr>
                <a:t>’</a:t>
              </a:r>
              <a:endParaRPr lang="en-US" altLang="zh-CN" sz="2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47508" name="AutoShape 47"/>
            <p:cNvCxnSpPr>
              <a:cxnSpLocks noChangeShapeType="1"/>
            </p:cNvCxnSpPr>
            <p:nvPr/>
          </p:nvCxnSpPr>
          <p:spPr bwMode="auto">
            <a:xfrm flipH="1">
              <a:off x="2976" y="2352"/>
              <a:ext cx="59" cy="509"/>
            </a:xfrm>
            <a:prstGeom prst="bentConnector3">
              <a:avLst>
                <a:gd name="adj1" fmla="val -244069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7424" name="Group 48"/>
          <p:cNvGrpSpPr>
            <a:grpSpLocks/>
          </p:cNvGrpSpPr>
          <p:nvPr/>
        </p:nvGrpSpPr>
        <p:grpSpPr bwMode="auto">
          <a:xfrm>
            <a:off x="3429000" y="4494979"/>
            <a:ext cx="838200" cy="884238"/>
            <a:chOff x="2160" y="2784"/>
            <a:chExt cx="528" cy="557"/>
          </a:xfrm>
        </p:grpSpPr>
        <p:sp>
          <p:nvSpPr>
            <p:cNvPr id="147502" name="Rectangle 49"/>
            <p:cNvSpPr>
              <a:spLocks noChangeArrowheads="1"/>
            </p:cNvSpPr>
            <p:nvPr/>
          </p:nvSpPr>
          <p:spPr bwMode="auto">
            <a:xfrm>
              <a:off x="2160" y="3168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chemeClr val="hlink"/>
                  </a:solidFill>
                  <a:latin typeface="+mj-ea"/>
                  <a:ea typeface="+mj-ea"/>
                </a:rPr>
                <a:t>●</a:t>
              </a:r>
            </a:p>
          </p:txBody>
        </p:sp>
        <p:grpSp>
          <p:nvGrpSpPr>
            <p:cNvPr id="147503" name="Group 50"/>
            <p:cNvGrpSpPr>
              <a:grpSpLocks/>
            </p:cNvGrpSpPr>
            <p:nvPr/>
          </p:nvGrpSpPr>
          <p:grpSpPr bwMode="auto">
            <a:xfrm>
              <a:off x="2352" y="2784"/>
              <a:ext cx="336" cy="480"/>
              <a:chOff x="2352" y="3120"/>
              <a:chExt cx="336" cy="480"/>
            </a:xfrm>
          </p:grpSpPr>
          <p:sp>
            <p:nvSpPr>
              <p:cNvPr id="147504" name="AutoShape 51"/>
              <p:cNvSpPr>
                <a:spLocks/>
              </p:cNvSpPr>
              <p:nvPr/>
            </p:nvSpPr>
            <p:spPr bwMode="auto">
              <a:xfrm>
                <a:off x="2640" y="3120"/>
                <a:ext cx="48" cy="336"/>
              </a:xfrm>
              <a:prstGeom prst="leftBrace">
                <a:avLst>
                  <a:gd name="adj1" fmla="val 5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7505" name="Line 52"/>
              <p:cNvSpPr>
                <a:spLocks noChangeShapeType="1"/>
              </p:cNvSpPr>
              <p:nvPr/>
            </p:nvSpPr>
            <p:spPr bwMode="auto">
              <a:xfrm flipH="1">
                <a:off x="2352" y="3360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57429" name="Group 53"/>
          <p:cNvGrpSpPr>
            <a:grpSpLocks/>
          </p:cNvGrpSpPr>
          <p:nvPr/>
        </p:nvGrpSpPr>
        <p:grpSpPr bwMode="auto">
          <a:xfrm>
            <a:off x="2514600" y="3275779"/>
            <a:ext cx="838200" cy="1112838"/>
            <a:chOff x="1584" y="2016"/>
            <a:chExt cx="528" cy="701"/>
          </a:xfrm>
        </p:grpSpPr>
        <p:sp>
          <p:nvSpPr>
            <p:cNvPr id="147498" name="Rectangle 54"/>
            <p:cNvSpPr>
              <a:spLocks noChangeArrowheads="1"/>
            </p:cNvSpPr>
            <p:nvPr/>
          </p:nvSpPr>
          <p:spPr bwMode="auto">
            <a:xfrm>
              <a:off x="1584" y="2544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rgbClr val="00FF00"/>
                  </a:solidFill>
                  <a:latin typeface="+mj-ea"/>
                  <a:ea typeface="+mj-ea"/>
                </a:rPr>
                <a:t>●</a:t>
              </a:r>
            </a:p>
          </p:txBody>
        </p:sp>
        <p:grpSp>
          <p:nvGrpSpPr>
            <p:cNvPr id="147499" name="Group 55"/>
            <p:cNvGrpSpPr>
              <a:grpSpLocks/>
            </p:cNvGrpSpPr>
            <p:nvPr/>
          </p:nvGrpSpPr>
          <p:grpSpPr bwMode="auto">
            <a:xfrm>
              <a:off x="1728" y="2016"/>
              <a:ext cx="384" cy="624"/>
              <a:chOff x="1728" y="2352"/>
              <a:chExt cx="384" cy="624"/>
            </a:xfrm>
          </p:grpSpPr>
          <p:sp>
            <p:nvSpPr>
              <p:cNvPr id="147500" name="AutoShape 56"/>
              <p:cNvSpPr>
                <a:spLocks/>
              </p:cNvSpPr>
              <p:nvPr/>
            </p:nvSpPr>
            <p:spPr bwMode="auto">
              <a:xfrm>
                <a:off x="2064" y="2352"/>
                <a:ext cx="48" cy="624"/>
              </a:xfrm>
              <a:prstGeom prst="leftBrace">
                <a:avLst>
                  <a:gd name="adj1" fmla="val 10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7501" name="Line 57"/>
              <p:cNvSpPr>
                <a:spLocks noChangeShapeType="1"/>
              </p:cNvSpPr>
              <p:nvPr/>
            </p:nvSpPr>
            <p:spPr bwMode="auto">
              <a:xfrm flipH="1">
                <a:off x="1728" y="2640"/>
                <a:ext cx="288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57434" name="Group 58"/>
          <p:cNvGrpSpPr>
            <a:grpSpLocks/>
          </p:cNvGrpSpPr>
          <p:nvPr/>
        </p:nvGrpSpPr>
        <p:grpSpPr bwMode="auto">
          <a:xfrm>
            <a:off x="3352800" y="3288480"/>
            <a:ext cx="777875" cy="1484313"/>
            <a:chOff x="2112" y="2024"/>
            <a:chExt cx="490" cy="935"/>
          </a:xfrm>
        </p:grpSpPr>
        <p:sp>
          <p:nvSpPr>
            <p:cNvPr id="147495" name="AutoShape 59"/>
            <p:cNvSpPr>
              <a:spLocks/>
            </p:cNvSpPr>
            <p:nvPr/>
          </p:nvSpPr>
          <p:spPr bwMode="auto">
            <a:xfrm>
              <a:off x="2426" y="2024"/>
              <a:ext cx="48" cy="672"/>
            </a:xfrm>
            <a:prstGeom prst="rightBrace">
              <a:avLst>
                <a:gd name="adj1" fmla="val 116667"/>
                <a:gd name="adj2" fmla="val 50000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cxnSp>
          <p:nvCxnSpPr>
            <p:cNvPr id="147496" name="AutoShape 60"/>
            <p:cNvCxnSpPr>
              <a:cxnSpLocks noChangeShapeType="1"/>
            </p:cNvCxnSpPr>
            <p:nvPr/>
          </p:nvCxnSpPr>
          <p:spPr bwMode="auto">
            <a:xfrm flipH="1">
              <a:off x="2400" y="2352"/>
              <a:ext cx="59" cy="509"/>
            </a:xfrm>
            <a:prstGeom prst="bentConnector3">
              <a:avLst>
                <a:gd name="adj1" fmla="val -244069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7497" name="Rectangle 61"/>
            <p:cNvSpPr>
              <a:spLocks noChangeArrowheads="1"/>
            </p:cNvSpPr>
            <p:nvPr/>
          </p:nvSpPr>
          <p:spPr bwMode="auto">
            <a:xfrm>
              <a:off x="2112" y="2668"/>
              <a:ext cx="4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accent1"/>
                  </a:solidFill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r>
                <a:rPr lang="en-US" altLang="zh-CN" sz="2400" b="1">
                  <a:solidFill>
                    <a:schemeClr val="accent1"/>
                  </a:solidFill>
                  <a:latin typeface="+mj-ea"/>
                  <a:ea typeface="+mj-ea"/>
                </a:rPr>
                <a:t>’</a:t>
              </a:r>
            </a:p>
          </p:txBody>
        </p:sp>
      </p:grpSp>
      <p:grpSp>
        <p:nvGrpSpPr>
          <p:cNvPr id="357438" name="Group 62"/>
          <p:cNvGrpSpPr>
            <a:grpSpLocks/>
          </p:cNvGrpSpPr>
          <p:nvPr/>
        </p:nvGrpSpPr>
        <p:grpSpPr bwMode="auto">
          <a:xfrm>
            <a:off x="2514600" y="4512442"/>
            <a:ext cx="838200" cy="866775"/>
            <a:chOff x="1584" y="2795"/>
            <a:chExt cx="528" cy="546"/>
          </a:xfrm>
        </p:grpSpPr>
        <p:sp>
          <p:nvSpPr>
            <p:cNvPr id="147492" name="AutoShape 63"/>
            <p:cNvSpPr>
              <a:spLocks/>
            </p:cNvSpPr>
            <p:nvPr/>
          </p:nvSpPr>
          <p:spPr bwMode="auto">
            <a:xfrm>
              <a:off x="2064" y="2795"/>
              <a:ext cx="48" cy="528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93" name="Line 64"/>
            <p:cNvSpPr>
              <a:spLocks noChangeShapeType="1"/>
            </p:cNvSpPr>
            <p:nvPr/>
          </p:nvSpPr>
          <p:spPr bwMode="auto">
            <a:xfrm flipH="1">
              <a:off x="1776" y="302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94" name="Rectangle 65"/>
            <p:cNvSpPr>
              <a:spLocks noChangeArrowheads="1"/>
            </p:cNvSpPr>
            <p:nvPr/>
          </p:nvSpPr>
          <p:spPr bwMode="auto">
            <a:xfrm>
              <a:off x="1584" y="3168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chemeClr val="hlink"/>
                  </a:solidFill>
                  <a:latin typeface="+mj-ea"/>
                  <a:ea typeface="+mj-ea"/>
                </a:rPr>
                <a:t>●</a:t>
              </a:r>
            </a:p>
          </p:txBody>
        </p:sp>
      </p:grpSp>
      <p:grpSp>
        <p:nvGrpSpPr>
          <p:cNvPr id="357442" name="Group 66"/>
          <p:cNvGrpSpPr>
            <a:grpSpLocks/>
          </p:cNvGrpSpPr>
          <p:nvPr/>
        </p:nvGrpSpPr>
        <p:grpSpPr bwMode="auto">
          <a:xfrm>
            <a:off x="1752600" y="4266379"/>
            <a:ext cx="762000" cy="1112838"/>
            <a:chOff x="1104" y="2640"/>
            <a:chExt cx="480" cy="701"/>
          </a:xfrm>
        </p:grpSpPr>
        <p:sp>
          <p:nvSpPr>
            <p:cNvPr id="147489" name="AutoShape 67"/>
            <p:cNvSpPr>
              <a:spLocks/>
            </p:cNvSpPr>
            <p:nvPr/>
          </p:nvSpPr>
          <p:spPr bwMode="auto">
            <a:xfrm>
              <a:off x="1536" y="2640"/>
              <a:ext cx="48" cy="624"/>
            </a:xfrm>
            <a:prstGeom prst="leftBrace">
              <a:avLst>
                <a:gd name="adj1" fmla="val 108333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90" name="Line 68"/>
            <p:cNvSpPr>
              <a:spLocks noChangeShapeType="1"/>
            </p:cNvSpPr>
            <p:nvPr/>
          </p:nvSpPr>
          <p:spPr bwMode="auto">
            <a:xfrm flipH="1">
              <a:off x="1248" y="2928"/>
              <a:ext cx="288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91" name="Rectangle 69"/>
            <p:cNvSpPr>
              <a:spLocks noChangeArrowheads="1"/>
            </p:cNvSpPr>
            <p:nvPr/>
          </p:nvSpPr>
          <p:spPr bwMode="auto">
            <a:xfrm>
              <a:off x="1104" y="3168"/>
              <a:ext cx="2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en-US" altLang="zh-CN" sz="1200">
                  <a:solidFill>
                    <a:schemeClr val="hlink"/>
                  </a:solidFill>
                  <a:latin typeface="+mj-ea"/>
                  <a:ea typeface="+mj-ea"/>
                </a:rPr>
                <a:t>●</a:t>
              </a:r>
            </a:p>
          </p:txBody>
        </p:sp>
      </p:grpSp>
      <p:grpSp>
        <p:nvGrpSpPr>
          <p:cNvPr id="357446" name="Group 70"/>
          <p:cNvGrpSpPr>
            <a:grpSpLocks/>
          </p:cNvGrpSpPr>
          <p:nvPr/>
        </p:nvGrpSpPr>
        <p:grpSpPr bwMode="auto">
          <a:xfrm>
            <a:off x="4343400" y="5104582"/>
            <a:ext cx="469900" cy="962026"/>
            <a:chOff x="2736" y="3168"/>
            <a:chExt cx="296" cy="606"/>
          </a:xfrm>
        </p:grpSpPr>
        <p:sp>
          <p:nvSpPr>
            <p:cNvPr id="147487" name="Line 71"/>
            <p:cNvSpPr>
              <a:spLocks noChangeShapeType="1"/>
            </p:cNvSpPr>
            <p:nvPr/>
          </p:nvSpPr>
          <p:spPr bwMode="auto">
            <a:xfrm>
              <a:off x="2880" y="3168"/>
              <a:ext cx="0" cy="384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88" name="Rectangle 72"/>
            <p:cNvSpPr>
              <a:spLocks noChangeArrowheads="1"/>
            </p:cNvSpPr>
            <p:nvPr/>
          </p:nvSpPr>
          <p:spPr bwMode="auto">
            <a:xfrm>
              <a:off x="2736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</p:grpSp>
      <p:grpSp>
        <p:nvGrpSpPr>
          <p:cNvPr id="357449" name="Group 73"/>
          <p:cNvGrpSpPr>
            <a:grpSpLocks/>
          </p:cNvGrpSpPr>
          <p:nvPr/>
        </p:nvGrpSpPr>
        <p:grpSpPr bwMode="auto">
          <a:xfrm>
            <a:off x="3352800" y="5333183"/>
            <a:ext cx="469900" cy="733426"/>
            <a:chOff x="2112" y="3312"/>
            <a:chExt cx="296" cy="462"/>
          </a:xfrm>
        </p:grpSpPr>
        <p:sp>
          <p:nvSpPr>
            <p:cNvPr id="147485" name="Line 74"/>
            <p:cNvSpPr>
              <a:spLocks noChangeShapeType="1"/>
            </p:cNvSpPr>
            <p:nvPr/>
          </p:nvSpPr>
          <p:spPr bwMode="auto">
            <a:xfrm>
              <a:off x="2256" y="3312"/>
              <a:ext cx="0" cy="28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86" name="Rectangle 75"/>
            <p:cNvSpPr>
              <a:spLocks noChangeArrowheads="1"/>
            </p:cNvSpPr>
            <p:nvPr/>
          </p:nvSpPr>
          <p:spPr bwMode="auto">
            <a:xfrm>
              <a:off x="2112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</p:grpSp>
      <p:grpSp>
        <p:nvGrpSpPr>
          <p:cNvPr id="357452" name="Group 76"/>
          <p:cNvGrpSpPr>
            <a:grpSpLocks/>
          </p:cNvGrpSpPr>
          <p:nvPr/>
        </p:nvGrpSpPr>
        <p:grpSpPr bwMode="auto">
          <a:xfrm>
            <a:off x="2438400" y="5333183"/>
            <a:ext cx="469900" cy="733426"/>
            <a:chOff x="1536" y="3312"/>
            <a:chExt cx="296" cy="462"/>
          </a:xfrm>
        </p:grpSpPr>
        <p:sp>
          <p:nvSpPr>
            <p:cNvPr id="147483" name="Line 77"/>
            <p:cNvSpPr>
              <a:spLocks noChangeShapeType="1"/>
            </p:cNvSpPr>
            <p:nvPr/>
          </p:nvSpPr>
          <p:spPr bwMode="auto">
            <a:xfrm>
              <a:off x="1680" y="3312"/>
              <a:ext cx="0" cy="28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84" name="Rectangle 78"/>
            <p:cNvSpPr>
              <a:spLocks noChangeArrowheads="1"/>
            </p:cNvSpPr>
            <p:nvPr/>
          </p:nvSpPr>
          <p:spPr bwMode="auto">
            <a:xfrm>
              <a:off x="1536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</p:grpSp>
      <p:grpSp>
        <p:nvGrpSpPr>
          <p:cNvPr id="357455" name="Group 79"/>
          <p:cNvGrpSpPr>
            <a:grpSpLocks/>
          </p:cNvGrpSpPr>
          <p:nvPr/>
        </p:nvGrpSpPr>
        <p:grpSpPr bwMode="auto">
          <a:xfrm>
            <a:off x="1676400" y="5333183"/>
            <a:ext cx="469900" cy="733426"/>
            <a:chOff x="1056" y="3312"/>
            <a:chExt cx="296" cy="462"/>
          </a:xfrm>
        </p:grpSpPr>
        <p:sp>
          <p:nvSpPr>
            <p:cNvPr id="147481" name="Line 80"/>
            <p:cNvSpPr>
              <a:spLocks noChangeShapeType="1"/>
            </p:cNvSpPr>
            <p:nvPr/>
          </p:nvSpPr>
          <p:spPr bwMode="auto">
            <a:xfrm>
              <a:off x="1200" y="3312"/>
              <a:ext cx="0" cy="28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7482" name="Rectangle 81"/>
            <p:cNvSpPr>
              <a:spLocks noChangeArrowheads="1"/>
            </p:cNvSpPr>
            <p:nvPr/>
          </p:nvSpPr>
          <p:spPr bwMode="auto">
            <a:xfrm>
              <a:off x="1056" y="360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7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5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5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5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5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5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94" grpId="0" animBg="1"/>
      <p:bldP spid="357395" grpId="0" autoUpdateAnimBg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3" name="Group 2"/>
          <p:cNvGrpSpPr>
            <a:grpSpLocks/>
          </p:cNvGrpSpPr>
          <p:nvPr/>
        </p:nvGrpSpPr>
        <p:grpSpPr bwMode="auto">
          <a:xfrm>
            <a:off x="3211513" y="1698032"/>
            <a:ext cx="4100513" cy="703263"/>
            <a:chOff x="2112" y="1968"/>
            <a:chExt cx="2583" cy="443"/>
          </a:xfrm>
        </p:grpSpPr>
        <p:sp>
          <p:nvSpPr>
            <p:cNvPr id="148517" name="Rectangle 3"/>
            <p:cNvSpPr>
              <a:spLocks noChangeArrowheads="1"/>
            </p:cNvSpPr>
            <p:nvPr/>
          </p:nvSpPr>
          <p:spPr bwMode="auto">
            <a:xfrm>
              <a:off x="4272" y="1968"/>
              <a:ext cx="42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  <a:sym typeface="Symbol" pitchFamily="18" charset="2"/>
                </a:rPr>
                <a:t> </a:t>
              </a: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01</a:t>
              </a:r>
              <a:r>
                <a:rPr lang="en-US" altLang="zh-CN" sz="2000" b="1">
                  <a:latin typeface="+mj-ea"/>
                  <a:ea typeface="+mj-ea"/>
                  <a:sym typeface="Symbol" pitchFamily="18" charset="2"/>
                </a:rPr>
                <a:t> </a:t>
              </a:r>
            </a:p>
          </p:txBody>
        </p:sp>
        <p:sp>
          <p:nvSpPr>
            <p:cNvPr id="148518" name="Rectangle 4"/>
            <p:cNvSpPr>
              <a:spLocks noChangeArrowheads="1"/>
            </p:cNvSpPr>
            <p:nvPr/>
          </p:nvSpPr>
          <p:spPr bwMode="auto">
            <a:xfrm>
              <a:off x="3792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48519" name="Rectangle 5"/>
            <p:cNvSpPr>
              <a:spLocks noChangeArrowheads="1"/>
            </p:cNvSpPr>
            <p:nvPr/>
          </p:nvSpPr>
          <p:spPr bwMode="auto">
            <a:xfrm>
              <a:off x="3792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148520" name="Rectangle 6"/>
            <p:cNvSpPr>
              <a:spLocks noChangeArrowheads="1"/>
            </p:cNvSpPr>
            <p:nvPr/>
          </p:nvSpPr>
          <p:spPr bwMode="auto">
            <a:xfrm>
              <a:off x="3216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48521" name="Rectangle 7"/>
            <p:cNvSpPr>
              <a:spLocks noChangeArrowheads="1"/>
            </p:cNvSpPr>
            <p:nvPr/>
          </p:nvSpPr>
          <p:spPr bwMode="auto">
            <a:xfrm>
              <a:off x="3216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48522" name="Rectangle 8"/>
            <p:cNvSpPr>
              <a:spLocks noChangeArrowheads="1"/>
            </p:cNvSpPr>
            <p:nvPr/>
          </p:nvSpPr>
          <p:spPr bwMode="auto">
            <a:xfrm>
              <a:off x="2688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48523" name="Rectangle 9"/>
            <p:cNvSpPr>
              <a:spLocks noChangeArrowheads="1"/>
            </p:cNvSpPr>
            <p:nvPr/>
          </p:nvSpPr>
          <p:spPr bwMode="auto">
            <a:xfrm>
              <a:off x="2688" y="225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48524" name="Rectangle 10"/>
            <p:cNvSpPr>
              <a:spLocks noChangeArrowheads="1"/>
            </p:cNvSpPr>
            <p:nvPr/>
          </p:nvSpPr>
          <p:spPr bwMode="auto">
            <a:xfrm>
              <a:off x="2112" y="1968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12</a:t>
              </a:r>
            </a:p>
          </p:txBody>
        </p:sp>
      </p:grpSp>
      <p:grpSp>
        <p:nvGrpSpPr>
          <p:cNvPr id="148484" name="Group 11"/>
          <p:cNvGrpSpPr>
            <a:grpSpLocks/>
          </p:cNvGrpSpPr>
          <p:nvPr/>
        </p:nvGrpSpPr>
        <p:grpSpPr bwMode="auto">
          <a:xfrm>
            <a:off x="1535113" y="3298244"/>
            <a:ext cx="3135313" cy="349251"/>
            <a:chOff x="1056" y="2976"/>
            <a:chExt cx="1975" cy="220"/>
          </a:xfrm>
        </p:grpSpPr>
        <p:sp>
          <p:nvSpPr>
            <p:cNvPr id="148513" name="Rectangle 12"/>
            <p:cNvSpPr>
              <a:spLocks noChangeArrowheads="1"/>
            </p:cNvSpPr>
            <p:nvPr/>
          </p:nvSpPr>
          <p:spPr bwMode="auto">
            <a:xfrm>
              <a:off x="2688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48514" name="Rectangle 13"/>
            <p:cNvSpPr>
              <a:spLocks noChangeArrowheads="1"/>
            </p:cNvSpPr>
            <p:nvPr/>
          </p:nvSpPr>
          <p:spPr bwMode="auto">
            <a:xfrm>
              <a:off x="2112" y="2976"/>
              <a:ext cx="33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48515" name="Rectangle 14"/>
            <p:cNvSpPr>
              <a:spLocks noChangeArrowheads="1"/>
            </p:cNvSpPr>
            <p:nvPr/>
          </p:nvSpPr>
          <p:spPr bwMode="auto">
            <a:xfrm>
              <a:off x="1584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48516" name="Rectangle 15"/>
            <p:cNvSpPr>
              <a:spLocks noChangeArrowheads="1"/>
            </p:cNvSpPr>
            <p:nvPr/>
          </p:nvSpPr>
          <p:spPr bwMode="auto">
            <a:xfrm>
              <a:off x="1056" y="2976"/>
              <a:ext cx="34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D</a:t>
              </a:r>
              <a:r>
                <a:rPr lang="en-US" altLang="zh-CN" sz="2000" b="1" baseline="-25000">
                  <a:latin typeface="+mj-ea"/>
                  <a:ea typeface="+mj-ea"/>
                </a:rPr>
                <a:t>18</a:t>
              </a:r>
            </a:p>
          </p:txBody>
        </p:sp>
      </p:grpSp>
      <p:sp>
        <p:nvSpPr>
          <p:cNvPr id="148485" name="Line 16"/>
          <p:cNvSpPr>
            <a:spLocks noChangeShapeType="1"/>
          </p:cNvSpPr>
          <p:nvPr/>
        </p:nvSpPr>
        <p:spPr bwMode="auto">
          <a:xfrm>
            <a:off x="849313" y="3984030"/>
            <a:ext cx="7391400" cy="158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48486" name="Rectangle 17"/>
          <p:cNvSpPr>
            <a:spLocks noChangeArrowheads="1"/>
          </p:cNvSpPr>
          <p:nvPr/>
        </p:nvSpPr>
        <p:spPr bwMode="auto">
          <a:xfrm>
            <a:off x="620713" y="3450630"/>
            <a:ext cx="866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latin typeface="+mj-ea"/>
                <a:ea typeface="+mj-ea"/>
                <a:sym typeface="Symbol" pitchFamily="18" charset="2"/>
              </a:rPr>
              <a:t>+</a:t>
            </a:r>
            <a:r>
              <a:rPr lang="zh-CN" altLang="en-US" b="1">
                <a:latin typeface="+mj-ea"/>
                <a:ea typeface="+mj-ea"/>
                <a:sym typeface="Symbol" pitchFamily="18" charset="2"/>
              </a:rPr>
              <a:t>）</a:t>
            </a:r>
          </a:p>
        </p:txBody>
      </p:sp>
      <p:sp>
        <p:nvSpPr>
          <p:cNvPr id="148487" name="Rectangle 18"/>
          <p:cNvSpPr>
            <a:spLocks noChangeArrowheads="1"/>
          </p:cNvSpPr>
          <p:nvPr/>
        </p:nvSpPr>
        <p:spPr bwMode="auto">
          <a:xfrm>
            <a:off x="67929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0</a:t>
            </a:r>
          </a:p>
        </p:txBody>
      </p:sp>
      <p:sp>
        <p:nvSpPr>
          <p:cNvPr id="148488" name="Rectangle 19"/>
          <p:cNvSpPr>
            <a:spLocks noChangeArrowheads="1"/>
          </p:cNvSpPr>
          <p:nvPr/>
        </p:nvSpPr>
        <p:spPr bwMode="auto">
          <a:xfrm>
            <a:off x="59547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1</a:t>
            </a:r>
          </a:p>
        </p:txBody>
      </p:sp>
      <p:sp>
        <p:nvSpPr>
          <p:cNvPr id="148489" name="Rectangle 20"/>
          <p:cNvSpPr>
            <a:spLocks noChangeArrowheads="1"/>
          </p:cNvSpPr>
          <p:nvPr/>
        </p:nvSpPr>
        <p:spPr bwMode="auto">
          <a:xfrm>
            <a:off x="5116513" y="2460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rgbClr val="00FF00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0" name="Rectangle 21"/>
          <p:cNvSpPr>
            <a:spLocks noChangeArrowheads="1"/>
          </p:cNvSpPr>
          <p:nvPr/>
        </p:nvSpPr>
        <p:spPr bwMode="auto">
          <a:xfrm>
            <a:off x="4202113" y="2460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rgbClr val="00FF00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1" name="Rectangle 22"/>
          <p:cNvSpPr>
            <a:spLocks noChangeArrowheads="1"/>
          </p:cNvSpPr>
          <p:nvPr/>
        </p:nvSpPr>
        <p:spPr bwMode="auto">
          <a:xfrm>
            <a:off x="50403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2</a:t>
            </a:r>
          </a:p>
        </p:txBody>
      </p:sp>
      <p:sp>
        <p:nvSpPr>
          <p:cNvPr id="148492" name="Rectangle 23"/>
          <p:cNvSpPr>
            <a:spLocks noChangeArrowheads="1"/>
          </p:cNvSpPr>
          <p:nvPr/>
        </p:nvSpPr>
        <p:spPr bwMode="auto">
          <a:xfrm>
            <a:off x="3287713" y="2460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rgbClr val="00FF00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3" name="Rectangle 24"/>
          <p:cNvSpPr>
            <a:spLocks noChangeArrowheads="1"/>
          </p:cNvSpPr>
          <p:nvPr/>
        </p:nvSpPr>
        <p:spPr bwMode="auto">
          <a:xfrm>
            <a:off x="4125913" y="2809280"/>
            <a:ext cx="777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’</a:t>
            </a:r>
          </a:p>
        </p:txBody>
      </p:sp>
      <p:sp>
        <p:nvSpPr>
          <p:cNvPr id="148494" name="Rectangle 25"/>
          <p:cNvSpPr>
            <a:spLocks noChangeArrowheads="1"/>
          </p:cNvSpPr>
          <p:nvPr/>
        </p:nvSpPr>
        <p:spPr bwMode="auto">
          <a:xfrm>
            <a:off x="3287713" y="3603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chemeClr val="hlink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5" name="Rectangle 26"/>
          <p:cNvSpPr>
            <a:spLocks noChangeArrowheads="1"/>
          </p:cNvSpPr>
          <p:nvPr/>
        </p:nvSpPr>
        <p:spPr bwMode="auto">
          <a:xfrm>
            <a:off x="2373313" y="2460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rgbClr val="00FF00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6" name="Rectangle 27"/>
          <p:cNvSpPr>
            <a:spLocks noChangeArrowheads="1"/>
          </p:cNvSpPr>
          <p:nvPr/>
        </p:nvSpPr>
        <p:spPr bwMode="auto">
          <a:xfrm>
            <a:off x="3211513" y="2809280"/>
            <a:ext cx="777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’</a:t>
            </a:r>
          </a:p>
        </p:txBody>
      </p:sp>
      <p:sp>
        <p:nvSpPr>
          <p:cNvPr id="148497" name="Rectangle 28"/>
          <p:cNvSpPr>
            <a:spLocks noChangeArrowheads="1"/>
          </p:cNvSpPr>
          <p:nvPr/>
        </p:nvSpPr>
        <p:spPr bwMode="auto">
          <a:xfrm>
            <a:off x="2373313" y="3603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chemeClr val="hlink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8" name="Rectangle 29"/>
          <p:cNvSpPr>
            <a:spLocks noChangeArrowheads="1"/>
          </p:cNvSpPr>
          <p:nvPr/>
        </p:nvSpPr>
        <p:spPr bwMode="auto">
          <a:xfrm>
            <a:off x="1611313" y="3603030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en-US" altLang="zh-CN" sz="1200">
                <a:solidFill>
                  <a:schemeClr val="hlink"/>
                </a:solidFill>
                <a:latin typeface="+mj-ea"/>
                <a:ea typeface="+mj-ea"/>
              </a:rPr>
              <a:t>●</a:t>
            </a:r>
          </a:p>
        </p:txBody>
      </p:sp>
      <p:sp>
        <p:nvSpPr>
          <p:cNvPr id="148499" name="Rectangle 30"/>
          <p:cNvSpPr>
            <a:spLocks noChangeArrowheads="1"/>
          </p:cNvSpPr>
          <p:nvPr/>
        </p:nvSpPr>
        <p:spPr bwMode="auto">
          <a:xfrm>
            <a:off x="42021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3</a:t>
            </a:r>
          </a:p>
        </p:txBody>
      </p:sp>
      <p:sp>
        <p:nvSpPr>
          <p:cNvPr id="148500" name="Rectangle 31"/>
          <p:cNvSpPr>
            <a:spLocks noChangeArrowheads="1"/>
          </p:cNvSpPr>
          <p:nvPr/>
        </p:nvSpPr>
        <p:spPr bwMode="auto">
          <a:xfrm>
            <a:off x="32115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4</a:t>
            </a:r>
          </a:p>
        </p:txBody>
      </p:sp>
      <p:sp>
        <p:nvSpPr>
          <p:cNvPr id="148501" name="Rectangle 32"/>
          <p:cNvSpPr>
            <a:spLocks noChangeArrowheads="1"/>
          </p:cNvSpPr>
          <p:nvPr/>
        </p:nvSpPr>
        <p:spPr bwMode="auto">
          <a:xfrm>
            <a:off x="22971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5</a:t>
            </a:r>
          </a:p>
        </p:txBody>
      </p:sp>
      <p:sp>
        <p:nvSpPr>
          <p:cNvPr id="148502" name="Rectangle 33"/>
          <p:cNvSpPr>
            <a:spLocks noChangeArrowheads="1"/>
          </p:cNvSpPr>
          <p:nvPr/>
        </p:nvSpPr>
        <p:spPr bwMode="auto">
          <a:xfrm>
            <a:off x="1535113" y="4288830"/>
            <a:ext cx="47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latin typeface="+mj-ea"/>
                <a:ea typeface="+mj-ea"/>
              </a:rPr>
              <a:t>6</a:t>
            </a:r>
          </a:p>
        </p:txBody>
      </p:sp>
      <p:sp>
        <p:nvSpPr>
          <p:cNvPr id="148503" name="Rectangle 34"/>
          <p:cNvSpPr>
            <a:spLocks noChangeArrowheads="1"/>
          </p:cNvSpPr>
          <p:nvPr/>
        </p:nvSpPr>
        <p:spPr bwMode="auto">
          <a:xfrm>
            <a:off x="857992" y="4565829"/>
            <a:ext cx="77660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+mj-ea"/>
                <a:ea typeface="+mj-ea"/>
                <a:sym typeface="Symbol" pitchFamily="18" charset="2"/>
              </a:rPr>
              <a:t>加法器分配： 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+mj-ea"/>
                <a:ea typeface="+mj-ea"/>
              </a:rPr>
              <a:t>    </a:t>
            </a:r>
            <a:r>
              <a:rPr lang="en-US" altLang="zh-CN" sz="2400" b="1" dirty="0">
                <a:latin typeface="+mj-ea"/>
                <a:ea typeface="+mj-ea"/>
              </a:rPr>
              <a:t>74LS283</a:t>
            </a:r>
            <a:r>
              <a:rPr lang="zh-CN" altLang="en-US" sz="2400" b="1" dirty="0">
                <a:latin typeface="+mj-ea"/>
                <a:ea typeface="+mj-ea"/>
              </a:rPr>
              <a:t>为</a:t>
            </a:r>
            <a:r>
              <a:rPr lang="en-US" altLang="zh-CN" sz="2400" b="1" dirty="0">
                <a:latin typeface="+mj-ea"/>
                <a:ea typeface="+mj-ea"/>
              </a:rPr>
              <a:t>4</a:t>
            </a:r>
            <a:r>
              <a:rPr lang="zh-CN" altLang="en-US" sz="2400" b="1" dirty="0">
                <a:latin typeface="+mj-ea"/>
                <a:ea typeface="+mj-ea"/>
              </a:rPr>
              <a:t>位二进制加法器，故需要</a:t>
            </a:r>
            <a:r>
              <a:rPr lang="en-US" altLang="zh-CN" sz="2400" b="1" dirty="0">
                <a:latin typeface="+mj-ea"/>
                <a:ea typeface="+mj-ea"/>
              </a:rPr>
              <a:t>2</a:t>
            </a:r>
            <a:r>
              <a:rPr lang="zh-CN" altLang="en-US" sz="2400" b="1" dirty="0">
                <a:latin typeface="+mj-ea"/>
                <a:ea typeface="+mj-ea"/>
              </a:rPr>
              <a:t>片全加器。具体分配如上图，</a:t>
            </a:r>
            <a:r>
              <a:rPr lang="zh-CN" altLang="en-US" sz="2400" b="1" dirty="0">
                <a:solidFill>
                  <a:schemeClr val="hlink"/>
                </a:solidFill>
                <a:latin typeface="+mj-ea"/>
                <a:ea typeface="+mj-ea"/>
              </a:rPr>
              <a:t>蓝圈</a:t>
            </a:r>
            <a:r>
              <a:rPr lang="zh-CN" altLang="en-US" sz="2400" b="1" dirty="0">
                <a:latin typeface="+mj-ea"/>
                <a:ea typeface="+mj-ea"/>
              </a:rPr>
              <a:t>运算用一片，</a:t>
            </a:r>
            <a:r>
              <a:rPr lang="zh-CN" altLang="en-US" sz="2400" b="1" dirty="0">
                <a:solidFill>
                  <a:srgbClr val="FF3300"/>
                </a:solidFill>
                <a:latin typeface="+mj-ea"/>
                <a:ea typeface="+mj-ea"/>
              </a:rPr>
              <a:t>红圈</a:t>
            </a:r>
            <a:r>
              <a:rPr lang="zh-CN" altLang="en-US" sz="2400" b="1" dirty="0">
                <a:latin typeface="+mj-ea"/>
                <a:ea typeface="+mj-ea"/>
              </a:rPr>
              <a:t>运算用一片。</a:t>
            </a:r>
          </a:p>
        </p:txBody>
      </p:sp>
      <p:sp>
        <p:nvSpPr>
          <p:cNvPr id="148504" name="Oval 35"/>
          <p:cNvSpPr>
            <a:spLocks noChangeArrowheads="1"/>
          </p:cNvSpPr>
          <p:nvPr/>
        </p:nvSpPr>
        <p:spPr bwMode="auto">
          <a:xfrm>
            <a:off x="5802313" y="1393230"/>
            <a:ext cx="762000" cy="1371600"/>
          </a:xfrm>
          <a:prstGeom prst="ellipse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05" name="Oval 36"/>
          <p:cNvSpPr>
            <a:spLocks noChangeArrowheads="1"/>
          </p:cNvSpPr>
          <p:nvPr/>
        </p:nvSpPr>
        <p:spPr bwMode="auto">
          <a:xfrm>
            <a:off x="4887913" y="1393230"/>
            <a:ext cx="762000" cy="1371600"/>
          </a:xfrm>
          <a:prstGeom prst="ellipse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06" name="Oval 37"/>
          <p:cNvSpPr>
            <a:spLocks noChangeArrowheads="1"/>
          </p:cNvSpPr>
          <p:nvPr/>
        </p:nvSpPr>
        <p:spPr bwMode="auto">
          <a:xfrm>
            <a:off x="3059113" y="1393230"/>
            <a:ext cx="762000" cy="1371600"/>
          </a:xfrm>
          <a:prstGeom prst="ellipse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07" name="Oval 38"/>
          <p:cNvSpPr>
            <a:spLocks noChangeArrowheads="1"/>
          </p:cNvSpPr>
          <p:nvPr/>
        </p:nvSpPr>
        <p:spPr bwMode="auto">
          <a:xfrm>
            <a:off x="3973513" y="1393230"/>
            <a:ext cx="762000" cy="1371600"/>
          </a:xfrm>
          <a:prstGeom prst="ellipse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08" name="Oval 39"/>
          <p:cNvSpPr>
            <a:spLocks noChangeArrowheads="1"/>
          </p:cNvSpPr>
          <p:nvPr/>
        </p:nvSpPr>
        <p:spPr bwMode="auto">
          <a:xfrm>
            <a:off x="3973513" y="2841030"/>
            <a:ext cx="838200" cy="1066800"/>
          </a:xfrm>
          <a:prstGeom prst="ellipse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09" name="Oval 40"/>
          <p:cNvSpPr>
            <a:spLocks noChangeArrowheads="1"/>
          </p:cNvSpPr>
          <p:nvPr/>
        </p:nvSpPr>
        <p:spPr bwMode="auto">
          <a:xfrm>
            <a:off x="3059113" y="2841030"/>
            <a:ext cx="838200" cy="1066800"/>
          </a:xfrm>
          <a:prstGeom prst="ellipse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10" name="Oval 41"/>
          <p:cNvSpPr>
            <a:spLocks noChangeArrowheads="1"/>
          </p:cNvSpPr>
          <p:nvPr/>
        </p:nvSpPr>
        <p:spPr bwMode="auto">
          <a:xfrm>
            <a:off x="2220913" y="2383830"/>
            <a:ext cx="685800" cy="1600200"/>
          </a:xfrm>
          <a:prstGeom prst="ellipse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11" name="Oval 42"/>
          <p:cNvSpPr>
            <a:spLocks noChangeArrowheads="1"/>
          </p:cNvSpPr>
          <p:nvPr/>
        </p:nvSpPr>
        <p:spPr bwMode="auto">
          <a:xfrm>
            <a:off x="1458913" y="2917230"/>
            <a:ext cx="609600" cy="990600"/>
          </a:xfrm>
          <a:prstGeom prst="ellipse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8512" name="Rectangle 43"/>
          <p:cNvSpPr>
            <a:spLocks noChangeArrowheads="1"/>
          </p:cNvSpPr>
          <p:nvPr/>
        </p:nvSpPr>
        <p:spPr bwMode="auto">
          <a:xfrm>
            <a:off x="838200" y="813792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+mj-ea"/>
                <a:ea typeface="+mj-ea"/>
                <a:sym typeface="Symbol" pitchFamily="18" charset="2"/>
              </a:rPr>
              <a:t>全部转换需完成</a:t>
            </a:r>
            <a:r>
              <a:rPr lang="en-US" altLang="zh-CN" b="1" dirty="0">
                <a:latin typeface="+mj-ea"/>
                <a:ea typeface="+mj-ea"/>
                <a:sym typeface="Symbol" pitchFamily="18" charset="2"/>
              </a:rPr>
              <a:t>8</a:t>
            </a:r>
            <a:r>
              <a:rPr lang="zh-CN" altLang="en-US" b="1" dirty="0">
                <a:latin typeface="+mj-ea"/>
                <a:ea typeface="+mj-ea"/>
                <a:sym typeface="Symbol" pitchFamily="18" charset="2"/>
              </a:rPr>
              <a:t>次加法运算。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19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5029200" y="955675"/>
            <a:ext cx="936625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9508" name="Rectangle 3"/>
          <p:cNvSpPr>
            <a:spLocks noChangeArrowheads="1"/>
          </p:cNvSpPr>
          <p:nvPr/>
        </p:nvSpPr>
        <p:spPr bwMode="auto">
          <a:xfrm>
            <a:off x="566737" y="595313"/>
            <a:ext cx="798988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grpSp>
        <p:nvGrpSpPr>
          <p:cNvPr id="149509" name="Group 4"/>
          <p:cNvGrpSpPr>
            <a:grpSpLocks/>
          </p:cNvGrpSpPr>
          <p:nvPr/>
        </p:nvGrpSpPr>
        <p:grpSpPr bwMode="auto">
          <a:xfrm>
            <a:off x="871537" y="1409700"/>
            <a:ext cx="7251700" cy="5399088"/>
            <a:chOff x="672" y="672"/>
            <a:chExt cx="4568" cy="3401"/>
          </a:xfrm>
        </p:grpSpPr>
        <p:sp>
          <p:nvSpPr>
            <p:cNvPr id="149513" name="Rectangle 5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49514" name="Group 6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49582" name="Rectangle 7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9583" name="Rectangle 8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84" name="Rectangle 9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49585" name="Rectangle 10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86" name="Rectangle 11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49587" name="Rectangle 1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88" name="Rectangle 13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49515" name="Group 14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49575" name="Rectangle 15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49576" name="Rectangle 16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77" name="Rectangle 17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49578" name="Rectangle 18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79" name="Rectangle 19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49580" name="Rectangle 20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49581" name="Rectangle 21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49516" name="Rectangle 22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49517" name="Line 23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18" name="Rectangle 24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49519" name="Line 25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0" name="Rectangle 26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49521" name="Line 27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2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3" name="Line 29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4" name="Line 30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5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6" name="Line 32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7" name="Line 33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8" name="Line 34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29" name="Rectangle 35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49530" name="Line 36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1" name="Rectangle 37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49532" name="Line 38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3" name="Line 39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4" name="Line 40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5" name="Line 41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6" name="Line 42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7" name="Rectangle 43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49538" name="Line 44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39" name="Rectangle 45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49540" name="Line 46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1" name="Line 47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2" name="Line 48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3" name="Line 49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4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5" name="Line 51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6" name="Line 52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7" name="Line 53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8" name="Line 54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49" name="Line 55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0" name="Line 56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1" name="Line 57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2" name="Line 58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3" name="Line 59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4" name="Line 60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5" name="Line 61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6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7" name="Line 63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8" name="Line 64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59" name="Line 65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60" name="Rectangle 66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49561" name="Rectangle 67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49562" name="Rectangle 68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49563" name="Rectangle 69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49564" name="Rectangle 70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49565" name="Rectangle 71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49566" name="Rectangle 72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49567" name="Line 73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68" name="Line 74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69" name="Line 75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70" name="Line 76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71" name="Line 77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9572" name="Rectangle 78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49573" name="Rectangle 79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49574" name="Line 80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49510" name="Rectangle 81"/>
          <p:cNvSpPr>
            <a:spLocks noChangeArrowheads="1"/>
          </p:cNvSpPr>
          <p:nvPr/>
        </p:nvSpPr>
        <p:spPr bwMode="auto">
          <a:xfrm>
            <a:off x="636587" y="595313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149511" name="Oval 82"/>
          <p:cNvSpPr>
            <a:spLocks noChangeArrowheads="1"/>
          </p:cNvSpPr>
          <p:nvPr/>
        </p:nvSpPr>
        <p:spPr bwMode="auto">
          <a:xfrm>
            <a:off x="871537" y="6438900"/>
            <a:ext cx="609600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49512" name="Oval 83"/>
          <p:cNvSpPr>
            <a:spLocks noChangeArrowheads="1"/>
          </p:cNvSpPr>
          <p:nvPr/>
        </p:nvSpPr>
        <p:spPr bwMode="auto">
          <a:xfrm>
            <a:off x="7577137" y="6362700"/>
            <a:ext cx="609600" cy="457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13017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3505200" y="990599"/>
            <a:ext cx="19050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0532" name="Group 3"/>
          <p:cNvGrpSpPr>
            <a:grpSpLocks/>
          </p:cNvGrpSpPr>
          <p:nvPr/>
        </p:nvGrpSpPr>
        <p:grpSpPr bwMode="auto">
          <a:xfrm>
            <a:off x="990600" y="1447799"/>
            <a:ext cx="7251700" cy="5399088"/>
            <a:chOff x="672" y="672"/>
            <a:chExt cx="4568" cy="3401"/>
          </a:xfrm>
        </p:grpSpPr>
        <p:sp>
          <p:nvSpPr>
            <p:cNvPr id="150541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0542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0610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0611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12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0613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14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0615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16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0543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0603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0604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05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0606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07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0608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0609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0544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0545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46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0547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48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0549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0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1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2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3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4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5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6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7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0558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59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0560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1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2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3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4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5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0566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7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0568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69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0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1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2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3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4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5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6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7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8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79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0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1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2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3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4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5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6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7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88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0589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0590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0591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0592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0593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0594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0595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96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97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98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99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600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0601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0602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0533" name="Rectangle 80"/>
          <p:cNvSpPr>
            <a:spLocks noChangeArrowheads="1"/>
          </p:cNvSpPr>
          <p:nvPr/>
        </p:nvSpPr>
        <p:spPr bwMode="auto">
          <a:xfrm>
            <a:off x="1143000" y="609599"/>
            <a:ext cx="8458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0534" name="Rectangle 81"/>
          <p:cNvSpPr>
            <a:spLocks noChangeArrowheads="1"/>
          </p:cNvSpPr>
          <p:nvPr/>
        </p:nvSpPr>
        <p:spPr bwMode="auto">
          <a:xfrm>
            <a:off x="990600" y="609599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grpSp>
        <p:nvGrpSpPr>
          <p:cNvPr id="361554" name="Group 82"/>
          <p:cNvGrpSpPr>
            <a:grpSpLocks/>
          </p:cNvGrpSpPr>
          <p:nvPr/>
        </p:nvGrpSpPr>
        <p:grpSpPr bwMode="auto">
          <a:xfrm>
            <a:off x="914400" y="4343399"/>
            <a:ext cx="685800" cy="1828800"/>
            <a:chOff x="576" y="2592"/>
            <a:chExt cx="432" cy="1152"/>
          </a:xfrm>
        </p:grpSpPr>
        <p:sp>
          <p:nvSpPr>
            <p:cNvPr id="150539" name="Oval 83"/>
            <p:cNvSpPr>
              <a:spLocks noChangeArrowheads="1"/>
            </p:cNvSpPr>
            <p:nvPr/>
          </p:nvSpPr>
          <p:spPr bwMode="auto">
            <a:xfrm>
              <a:off x="624" y="3456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0540" name="Oval 84"/>
            <p:cNvSpPr>
              <a:spLocks noChangeArrowheads="1"/>
            </p:cNvSpPr>
            <p:nvPr/>
          </p:nvSpPr>
          <p:spPr bwMode="auto">
            <a:xfrm>
              <a:off x="576" y="2592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0536" name="Oval 85"/>
          <p:cNvSpPr>
            <a:spLocks noChangeArrowheads="1"/>
          </p:cNvSpPr>
          <p:nvPr/>
        </p:nvSpPr>
        <p:spPr bwMode="auto">
          <a:xfrm>
            <a:off x="7696200" y="5714999"/>
            <a:ext cx="609600" cy="4572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50537" name="Oval 86"/>
          <p:cNvSpPr>
            <a:spLocks noChangeArrowheads="1"/>
          </p:cNvSpPr>
          <p:nvPr/>
        </p:nvSpPr>
        <p:spPr bwMode="auto">
          <a:xfrm>
            <a:off x="990600" y="6476999"/>
            <a:ext cx="609600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50538" name="Oval 87"/>
          <p:cNvSpPr>
            <a:spLocks noChangeArrowheads="1"/>
          </p:cNvSpPr>
          <p:nvPr/>
        </p:nvSpPr>
        <p:spPr bwMode="auto">
          <a:xfrm>
            <a:off x="7696200" y="6400799"/>
            <a:ext cx="609600" cy="457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8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/>
          <p:cNvSpPr>
            <a:spLocks noChangeArrowheads="1"/>
          </p:cNvSpPr>
          <p:nvPr/>
        </p:nvSpPr>
        <p:spPr bwMode="auto">
          <a:xfrm>
            <a:off x="1295400" y="883443"/>
            <a:ext cx="19050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1556" name="Group 3"/>
          <p:cNvGrpSpPr>
            <a:grpSpLocks/>
          </p:cNvGrpSpPr>
          <p:nvPr/>
        </p:nvGrpSpPr>
        <p:grpSpPr bwMode="auto">
          <a:xfrm>
            <a:off x="990600" y="1340643"/>
            <a:ext cx="7251700" cy="5399088"/>
            <a:chOff x="672" y="672"/>
            <a:chExt cx="4568" cy="3401"/>
          </a:xfrm>
        </p:grpSpPr>
        <p:sp>
          <p:nvSpPr>
            <p:cNvPr id="151563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1564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1632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1633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34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1635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36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1637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38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1565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1625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1626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27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1628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29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1630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1631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1566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1567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68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1569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0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1571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2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3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4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5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6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7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8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79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1580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1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1582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3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4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5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6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7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1588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89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1590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1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2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3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4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5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6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7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8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99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0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1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2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3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4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5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6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7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8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09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10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1611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1612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1613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1614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1615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1616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1617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18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19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20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21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622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1623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1624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1557" name="Rectangle 80"/>
          <p:cNvSpPr>
            <a:spLocks noChangeArrowheads="1"/>
          </p:cNvSpPr>
          <p:nvPr/>
        </p:nvSpPr>
        <p:spPr bwMode="auto">
          <a:xfrm>
            <a:off x="1143000" y="502443"/>
            <a:ext cx="8458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1558" name="Rectangle 81"/>
          <p:cNvSpPr>
            <a:spLocks noChangeArrowheads="1"/>
          </p:cNvSpPr>
          <p:nvPr/>
        </p:nvSpPr>
        <p:spPr bwMode="auto">
          <a:xfrm>
            <a:off x="990600" y="502443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grpSp>
        <p:nvGrpSpPr>
          <p:cNvPr id="362578" name="Group 82"/>
          <p:cNvGrpSpPr>
            <a:grpSpLocks/>
          </p:cNvGrpSpPr>
          <p:nvPr/>
        </p:nvGrpSpPr>
        <p:grpSpPr bwMode="auto">
          <a:xfrm>
            <a:off x="914400" y="3855243"/>
            <a:ext cx="685800" cy="1828800"/>
            <a:chOff x="576" y="2592"/>
            <a:chExt cx="432" cy="1152"/>
          </a:xfrm>
        </p:grpSpPr>
        <p:sp>
          <p:nvSpPr>
            <p:cNvPr id="151561" name="Oval 83"/>
            <p:cNvSpPr>
              <a:spLocks noChangeArrowheads="1"/>
            </p:cNvSpPr>
            <p:nvPr/>
          </p:nvSpPr>
          <p:spPr bwMode="auto">
            <a:xfrm>
              <a:off x="624" y="3456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1562" name="Oval 84"/>
            <p:cNvSpPr>
              <a:spLocks noChangeArrowheads="1"/>
            </p:cNvSpPr>
            <p:nvPr/>
          </p:nvSpPr>
          <p:spPr bwMode="auto">
            <a:xfrm>
              <a:off x="576" y="2592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1560" name="Oval 85"/>
          <p:cNvSpPr>
            <a:spLocks noChangeArrowheads="1"/>
          </p:cNvSpPr>
          <p:nvPr/>
        </p:nvSpPr>
        <p:spPr bwMode="auto">
          <a:xfrm>
            <a:off x="7696200" y="5074443"/>
            <a:ext cx="609600" cy="5334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>
                <a:sym typeface="Wingdings" panose="05000000000000000000" pitchFamily="2" charset="2"/>
              </a:rPr>
              <a:t>(1)</a:t>
            </a:r>
            <a:r>
              <a:rPr lang="zh-CN" altLang="en-US" sz="2800" dirty="0">
                <a:sym typeface="Wingdings" panose="05000000000000000000" pitchFamily="2" charset="2"/>
              </a:rPr>
              <a:t>根据给出的逻辑图写出输出与输入之间关系的逻辑式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1800" dirty="0">
              <a:sym typeface="Wingdings" panose="05000000000000000000" pitchFamily="2" charset="2"/>
            </a:endParaRPr>
          </a:p>
          <a:p>
            <a:r>
              <a:rPr lang="en-US" altLang="zh-CN" sz="2800" dirty="0">
                <a:sym typeface="Wingdings" panose="05000000000000000000" pitchFamily="2" charset="2"/>
              </a:rPr>
              <a:t>(2)</a:t>
            </a:r>
            <a:r>
              <a:rPr lang="zh-CN" altLang="en-US" sz="2800" dirty="0">
                <a:sym typeface="Wingdings" panose="05000000000000000000" pitchFamily="2" charset="2"/>
              </a:rPr>
              <a:t>转化为真值表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20" y="2852936"/>
            <a:ext cx="8532080" cy="141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632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2"/>
          <p:cNvSpPr>
            <a:spLocks noChangeArrowheads="1"/>
          </p:cNvSpPr>
          <p:nvPr/>
        </p:nvSpPr>
        <p:spPr bwMode="auto">
          <a:xfrm>
            <a:off x="5661025" y="565943"/>
            <a:ext cx="24384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2580" name="Group 3"/>
          <p:cNvGrpSpPr>
            <a:grpSpLocks/>
          </p:cNvGrpSpPr>
          <p:nvPr/>
        </p:nvGrpSpPr>
        <p:grpSpPr bwMode="auto">
          <a:xfrm>
            <a:off x="1012825" y="1404143"/>
            <a:ext cx="7251700" cy="5399088"/>
            <a:chOff x="672" y="672"/>
            <a:chExt cx="4568" cy="3401"/>
          </a:xfrm>
        </p:grpSpPr>
        <p:sp>
          <p:nvSpPr>
            <p:cNvPr id="152590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2591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2659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2660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61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2662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63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2664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65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2592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2652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2653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54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2655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56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2657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2658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2593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2594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95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2596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97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2598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99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0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1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2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3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4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5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6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2607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08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2609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0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1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2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3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4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2615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6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2617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8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19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0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1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2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3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4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5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6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7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8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29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0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1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2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3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4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5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6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37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2638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2639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2640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2641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2642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2643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2644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45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46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47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48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649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2650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2651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2581" name="Rectangle 80"/>
          <p:cNvSpPr>
            <a:spLocks noChangeArrowheads="1"/>
          </p:cNvSpPr>
          <p:nvPr/>
        </p:nvSpPr>
        <p:spPr bwMode="auto">
          <a:xfrm>
            <a:off x="1165225" y="565943"/>
            <a:ext cx="74676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2582" name="Rectangle 81"/>
          <p:cNvSpPr>
            <a:spLocks noChangeArrowheads="1"/>
          </p:cNvSpPr>
          <p:nvPr/>
        </p:nvSpPr>
        <p:spPr bwMode="auto">
          <a:xfrm>
            <a:off x="1012825" y="565943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152583" name="Rectangle 82"/>
          <p:cNvSpPr>
            <a:spLocks noChangeArrowheads="1"/>
          </p:cNvSpPr>
          <p:nvPr/>
        </p:nvSpPr>
        <p:spPr bwMode="auto">
          <a:xfrm>
            <a:off x="4289425" y="4985543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’</a:t>
            </a:r>
          </a:p>
        </p:txBody>
      </p:sp>
      <p:grpSp>
        <p:nvGrpSpPr>
          <p:cNvPr id="363603" name="Group 83"/>
          <p:cNvGrpSpPr>
            <a:grpSpLocks/>
          </p:cNvGrpSpPr>
          <p:nvPr/>
        </p:nvGrpSpPr>
        <p:grpSpPr bwMode="auto">
          <a:xfrm>
            <a:off x="1012825" y="2242343"/>
            <a:ext cx="3886200" cy="3200400"/>
            <a:chOff x="624" y="1296"/>
            <a:chExt cx="2448" cy="2016"/>
          </a:xfrm>
        </p:grpSpPr>
        <p:sp>
          <p:nvSpPr>
            <p:cNvPr id="152586" name="Oval 84"/>
            <p:cNvSpPr>
              <a:spLocks noChangeArrowheads="1"/>
            </p:cNvSpPr>
            <p:nvPr/>
          </p:nvSpPr>
          <p:spPr bwMode="auto">
            <a:xfrm>
              <a:off x="624" y="3024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87" name="Oval 85"/>
            <p:cNvSpPr>
              <a:spLocks noChangeArrowheads="1"/>
            </p:cNvSpPr>
            <p:nvPr/>
          </p:nvSpPr>
          <p:spPr bwMode="auto">
            <a:xfrm>
              <a:off x="1344" y="2208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88" name="Oval 86"/>
            <p:cNvSpPr>
              <a:spLocks noChangeArrowheads="1"/>
            </p:cNvSpPr>
            <p:nvPr/>
          </p:nvSpPr>
          <p:spPr bwMode="auto">
            <a:xfrm>
              <a:off x="624" y="1296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2589" name="Oval 87"/>
            <p:cNvSpPr>
              <a:spLocks noChangeArrowheads="1"/>
            </p:cNvSpPr>
            <p:nvPr/>
          </p:nvSpPr>
          <p:spPr bwMode="auto">
            <a:xfrm>
              <a:off x="2688" y="2976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2585" name="Oval 88"/>
          <p:cNvSpPr>
            <a:spLocks noChangeArrowheads="1"/>
          </p:cNvSpPr>
          <p:nvPr/>
        </p:nvSpPr>
        <p:spPr bwMode="auto">
          <a:xfrm>
            <a:off x="7642225" y="3613943"/>
            <a:ext cx="609600" cy="457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197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/>
          <p:cNvSpPr>
            <a:spLocks noChangeArrowheads="1"/>
          </p:cNvSpPr>
          <p:nvPr/>
        </p:nvSpPr>
        <p:spPr bwMode="auto">
          <a:xfrm>
            <a:off x="3641725" y="610393"/>
            <a:ext cx="17526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3604" name="Group 3"/>
          <p:cNvGrpSpPr>
            <a:grpSpLocks/>
          </p:cNvGrpSpPr>
          <p:nvPr/>
        </p:nvGrpSpPr>
        <p:grpSpPr bwMode="auto">
          <a:xfrm>
            <a:off x="1050925" y="1448593"/>
            <a:ext cx="7251700" cy="5399088"/>
            <a:chOff x="672" y="672"/>
            <a:chExt cx="4568" cy="3401"/>
          </a:xfrm>
        </p:grpSpPr>
        <p:sp>
          <p:nvSpPr>
            <p:cNvPr id="153614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3615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3683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3684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85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3686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87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3688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89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3616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3676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3677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78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3679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80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3681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3682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3617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3618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19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3620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1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3622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3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4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5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6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7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8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29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0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3631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2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3633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4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5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6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7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38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3639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0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3641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2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3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4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5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6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7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8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49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0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1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2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3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4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5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6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7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8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59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60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61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3662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3663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3664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3665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3666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3667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3668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69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70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71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72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73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3674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3675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3605" name="Rectangle 80"/>
          <p:cNvSpPr>
            <a:spLocks noChangeArrowheads="1"/>
          </p:cNvSpPr>
          <p:nvPr/>
        </p:nvSpPr>
        <p:spPr bwMode="auto">
          <a:xfrm>
            <a:off x="1203325" y="610393"/>
            <a:ext cx="8458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 dirty="0">
                <a:latin typeface="+mj-ea"/>
                <a:ea typeface="+mj-ea"/>
              </a:rPr>
              <a:t>+D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 dirty="0">
                <a:latin typeface="+mj-ea"/>
                <a:ea typeface="+mj-ea"/>
              </a:rPr>
              <a:t> D</a:t>
            </a:r>
            <a:r>
              <a:rPr lang="en-US" altLang="zh-CN" sz="2000" b="1" baseline="-25000" dirty="0">
                <a:latin typeface="+mj-ea"/>
                <a:ea typeface="+mj-ea"/>
              </a:rPr>
              <a:t>12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14 </a:t>
            </a:r>
            <a:r>
              <a:rPr lang="en-US" altLang="zh-CN" sz="2000" b="1" dirty="0">
                <a:latin typeface="+mj-ea"/>
                <a:ea typeface="+mj-ea"/>
              </a:rPr>
              <a:t>+ 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08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12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04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11 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02 </a:t>
            </a:r>
            <a:r>
              <a:rPr lang="zh-CN" altLang="en-US" sz="2000" b="1" dirty="0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 dirty="0">
                <a:latin typeface="+mj-ea"/>
                <a:ea typeface="+mj-ea"/>
              </a:rPr>
              <a:t>D</a:t>
            </a:r>
            <a:r>
              <a:rPr lang="en-US" altLang="zh-CN" sz="2000" b="1" baseline="-25000" dirty="0">
                <a:latin typeface="+mj-ea"/>
                <a:ea typeface="+mj-ea"/>
              </a:rPr>
              <a:t>01</a:t>
            </a:r>
            <a:r>
              <a:rPr lang="en-US" altLang="zh-CN" sz="2000" b="1" dirty="0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 dirty="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3606" name="Rectangle 81"/>
          <p:cNvSpPr>
            <a:spLocks noChangeArrowheads="1"/>
          </p:cNvSpPr>
          <p:nvPr/>
        </p:nvSpPr>
        <p:spPr bwMode="auto">
          <a:xfrm>
            <a:off x="1050925" y="610393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153607" name="Rectangle 82"/>
          <p:cNvSpPr>
            <a:spLocks noChangeArrowheads="1"/>
          </p:cNvSpPr>
          <p:nvPr/>
        </p:nvSpPr>
        <p:spPr bwMode="auto">
          <a:xfrm>
            <a:off x="3794125" y="4725193"/>
            <a:ext cx="7777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B</a:t>
            </a:r>
            <a:r>
              <a:rPr lang="en-US" altLang="zh-CN" sz="2400" b="1" baseline="-2500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</a:rPr>
              <a:t>’</a:t>
            </a:r>
          </a:p>
        </p:txBody>
      </p:sp>
      <p:grpSp>
        <p:nvGrpSpPr>
          <p:cNvPr id="364627" name="Group 83"/>
          <p:cNvGrpSpPr>
            <a:grpSpLocks/>
          </p:cNvGrpSpPr>
          <p:nvPr/>
        </p:nvGrpSpPr>
        <p:grpSpPr bwMode="auto">
          <a:xfrm>
            <a:off x="1127125" y="1981993"/>
            <a:ext cx="3276600" cy="3276600"/>
            <a:chOff x="624" y="1104"/>
            <a:chExt cx="2064" cy="2064"/>
          </a:xfrm>
        </p:grpSpPr>
        <p:sp>
          <p:nvSpPr>
            <p:cNvPr id="153610" name="Oval 84"/>
            <p:cNvSpPr>
              <a:spLocks noChangeArrowheads="1"/>
            </p:cNvSpPr>
            <p:nvPr/>
          </p:nvSpPr>
          <p:spPr bwMode="auto">
            <a:xfrm>
              <a:off x="960" y="2880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11" name="Oval 85"/>
            <p:cNvSpPr>
              <a:spLocks noChangeArrowheads="1"/>
            </p:cNvSpPr>
            <p:nvPr/>
          </p:nvSpPr>
          <p:spPr bwMode="auto">
            <a:xfrm>
              <a:off x="624" y="1104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12" name="Oval 86"/>
            <p:cNvSpPr>
              <a:spLocks noChangeArrowheads="1"/>
            </p:cNvSpPr>
            <p:nvPr/>
          </p:nvSpPr>
          <p:spPr bwMode="auto">
            <a:xfrm>
              <a:off x="1200" y="1968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3613" name="Oval 87"/>
            <p:cNvSpPr>
              <a:spLocks noChangeArrowheads="1"/>
            </p:cNvSpPr>
            <p:nvPr/>
          </p:nvSpPr>
          <p:spPr bwMode="auto">
            <a:xfrm>
              <a:off x="2304" y="2784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3609" name="Oval 88"/>
          <p:cNvSpPr>
            <a:spLocks noChangeArrowheads="1"/>
          </p:cNvSpPr>
          <p:nvPr/>
        </p:nvSpPr>
        <p:spPr bwMode="auto">
          <a:xfrm>
            <a:off x="7680325" y="3429793"/>
            <a:ext cx="609600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55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2"/>
          <p:cNvSpPr>
            <a:spLocks noChangeArrowheads="1"/>
          </p:cNvSpPr>
          <p:nvPr/>
        </p:nvSpPr>
        <p:spPr bwMode="auto">
          <a:xfrm>
            <a:off x="2438400" y="528718"/>
            <a:ext cx="7620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4628" name="Group 3"/>
          <p:cNvGrpSpPr>
            <a:grpSpLocks/>
          </p:cNvGrpSpPr>
          <p:nvPr/>
        </p:nvGrpSpPr>
        <p:grpSpPr bwMode="auto">
          <a:xfrm>
            <a:off x="914400" y="1366918"/>
            <a:ext cx="7251700" cy="5399088"/>
            <a:chOff x="672" y="672"/>
            <a:chExt cx="4568" cy="3401"/>
          </a:xfrm>
        </p:grpSpPr>
        <p:sp>
          <p:nvSpPr>
            <p:cNvPr id="154635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4636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4704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4705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706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4707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708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4709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710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4637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4697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4698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699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4700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701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4702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4703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4638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4639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0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4641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2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4643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4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5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6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7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8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49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0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1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4652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3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4654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5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6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7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8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59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4660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1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4662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3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4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5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6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7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8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69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0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1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2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3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4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5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6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7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8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79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80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81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82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4683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4684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4685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4686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4687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4688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4689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90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91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92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93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94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4695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4696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629" name="Rectangle 80"/>
          <p:cNvSpPr>
            <a:spLocks noChangeArrowheads="1"/>
          </p:cNvSpPr>
          <p:nvPr/>
        </p:nvSpPr>
        <p:spPr bwMode="auto">
          <a:xfrm>
            <a:off x="1066800" y="528718"/>
            <a:ext cx="8458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18</a:t>
            </a:r>
            <a:r>
              <a:rPr lang="en-US" altLang="zh-CN" sz="2000" b="1">
                <a:latin typeface="+mj-ea"/>
                <a:ea typeface="+mj-ea"/>
              </a:rPr>
              <a:t>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>
                <a:latin typeface="+mj-ea"/>
                <a:ea typeface="+mj-ea"/>
              </a:rPr>
              <a:t>+D</a:t>
            </a:r>
            <a:r>
              <a:rPr lang="en-US" altLang="zh-CN" sz="2000" b="1" baseline="-25000">
                <a:latin typeface="+mj-ea"/>
                <a:ea typeface="+mj-ea"/>
              </a:rPr>
              <a:t>14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18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>
                <a:latin typeface="+mj-ea"/>
                <a:ea typeface="+mj-ea"/>
              </a:rPr>
              <a:t> D</a:t>
            </a:r>
            <a:r>
              <a:rPr lang="en-US" altLang="zh-CN" sz="2000" b="1" baseline="-25000">
                <a:latin typeface="+mj-ea"/>
                <a:ea typeface="+mj-ea"/>
              </a:rPr>
              <a:t>12</a:t>
            </a:r>
            <a:r>
              <a:rPr lang="zh-CN" altLang="en-US" sz="2000" b="1">
                <a:latin typeface="+mj-ea"/>
                <a:ea typeface="+mj-ea"/>
              </a:rPr>
              <a:t>）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>
                <a:latin typeface="+mj-ea"/>
                <a:ea typeface="+mj-ea"/>
              </a:rPr>
              <a:t>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14 </a:t>
            </a:r>
            <a:r>
              <a:rPr lang="en-US" altLang="zh-CN" sz="2000" b="1">
                <a:latin typeface="+mj-ea"/>
                <a:ea typeface="+mj-ea"/>
              </a:rPr>
              <a:t>+ D</a:t>
            </a:r>
            <a:r>
              <a:rPr lang="en-US" altLang="zh-CN" sz="2000" b="1" baseline="-25000">
                <a:latin typeface="+mj-ea"/>
                <a:ea typeface="+mj-ea"/>
              </a:rPr>
              <a:t>11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08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12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11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02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4630" name="Rectangle 81"/>
          <p:cNvSpPr>
            <a:spLocks noChangeArrowheads="1"/>
          </p:cNvSpPr>
          <p:nvPr/>
        </p:nvSpPr>
        <p:spPr bwMode="auto">
          <a:xfrm>
            <a:off x="914400" y="528718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grpSp>
        <p:nvGrpSpPr>
          <p:cNvPr id="365650" name="Group 82"/>
          <p:cNvGrpSpPr>
            <a:grpSpLocks/>
          </p:cNvGrpSpPr>
          <p:nvPr/>
        </p:nvGrpSpPr>
        <p:grpSpPr bwMode="auto">
          <a:xfrm>
            <a:off x="4343400" y="1671718"/>
            <a:ext cx="685800" cy="1828800"/>
            <a:chOff x="2784" y="960"/>
            <a:chExt cx="432" cy="1152"/>
          </a:xfrm>
        </p:grpSpPr>
        <p:sp>
          <p:nvSpPr>
            <p:cNvPr id="154633" name="Oval 83"/>
            <p:cNvSpPr>
              <a:spLocks noChangeArrowheads="1"/>
            </p:cNvSpPr>
            <p:nvPr/>
          </p:nvSpPr>
          <p:spPr bwMode="auto">
            <a:xfrm>
              <a:off x="2832" y="960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4634" name="Oval 84"/>
            <p:cNvSpPr>
              <a:spLocks noChangeArrowheads="1"/>
            </p:cNvSpPr>
            <p:nvPr/>
          </p:nvSpPr>
          <p:spPr bwMode="auto">
            <a:xfrm>
              <a:off x="2784" y="1824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4632" name="Oval 85"/>
          <p:cNvSpPr>
            <a:spLocks noChangeArrowheads="1"/>
          </p:cNvSpPr>
          <p:nvPr/>
        </p:nvSpPr>
        <p:spPr bwMode="auto">
          <a:xfrm>
            <a:off x="7543800" y="2967118"/>
            <a:ext cx="609600" cy="3810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61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ChangeArrowheads="1"/>
          </p:cNvSpPr>
          <p:nvPr/>
        </p:nvSpPr>
        <p:spPr bwMode="auto">
          <a:xfrm>
            <a:off x="1568450" y="539969"/>
            <a:ext cx="838200" cy="381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55652" name="Group 3"/>
          <p:cNvGrpSpPr>
            <a:grpSpLocks/>
          </p:cNvGrpSpPr>
          <p:nvPr/>
        </p:nvGrpSpPr>
        <p:grpSpPr bwMode="auto">
          <a:xfrm>
            <a:off x="958850" y="1378169"/>
            <a:ext cx="7251700" cy="5399088"/>
            <a:chOff x="672" y="672"/>
            <a:chExt cx="4568" cy="3401"/>
          </a:xfrm>
        </p:grpSpPr>
        <p:sp>
          <p:nvSpPr>
            <p:cNvPr id="155659" name="Rectangle 4"/>
            <p:cNvSpPr>
              <a:spLocks noChangeArrowheads="1"/>
            </p:cNvSpPr>
            <p:nvPr/>
          </p:nvSpPr>
          <p:spPr bwMode="auto">
            <a:xfrm>
              <a:off x="720" y="384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5660" name="Group 5"/>
            <p:cNvGrpSpPr>
              <a:grpSpLocks/>
            </p:cNvGrpSpPr>
            <p:nvPr/>
          </p:nvGrpSpPr>
          <p:grpSpPr bwMode="auto">
            <a:xfrm>
              <a:off x="1728" y="1920"/>
              <a:ext cx="684" cy="1968"/>
              <a:chOff x="1824" y="1488"/>
              <a:chExt cx="684" cy="1968"/>
            </a:xfrm>
          </p:grpSpPr>
          <p:sp>
            <p:nvSpPr>
              <p:cNvPr id="155728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5729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30" name="Rectangle 8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5731" name="Rectangle 9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32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5733" name="Rectangle 11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34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5661" name="Group 13"/>
            <p:cNvGrpSpPr>
              <a:grpSpLocks/>
            </p:cNvGrpSpPr>
            <p:nvPr/>
          </p:nvGrpSpPr>
          <p:grpSpPr bwMode="auto">
            <a:xfrm>
              <a:off x="3216" y="672"/>
              <a:ext cx="684" cy="1968"/>
              <a:chOff x="1824" y="1488"/>
              <a:chExt cx="684" cy="1968"/>
            </a:xfrm>
          </p:grpSpPr>
          <p:sp>
            <p:nvSpPr>
              <p:cNvPr id="155721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5722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60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23" name="Rectangle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5724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68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25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4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5726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52" cy="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5727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5662" name="Rectangle 21"/>
            <p:cNvSpPr>
              <a:spLocks noChangeArrowheads="1"/>
            </p:cNvSpPr>
            <p:nvPr/>
          </p:nvSpPr>
          <p:spPr bwMode="auto">
            <a:xfrm>
              <a:off x="720" y="336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5663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64" name="Rectangle 23"/>
            <p:cNvSpPr>
              <a:spLocks noChangeArrowheads="1"/>
            </p:cNvSpPr>
            <p:nvPr/>
          </p:nvSpPr>
          <p:spPr bwMode="auto">
            <a:xfrm>
              <a:off x="720" y="316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5665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66" name="Rectangle 25"/>
            <p:cNvSpPr>
              <a:spLocks noChangeArrowheads="1"/>
            </p:cNvSpPr>
            <p:nvPr/>
          </p:nvSpPr>
          <p:spPr bwMode="auto">
            <a:xfrm>
              <a:off x="720" y="297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5667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68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69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0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1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2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3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4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5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5676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7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5678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79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0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1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2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3" name="Rectangle 42"/>
            <p:cNvSpPr>
              <a:spLocks noChangeArrowheads="1"/>
            </p:cNvSpPr>
            <p:nvPr/>
          </p:nvSpPr>
          <p:spPr bwMode="auto">
            <a:xfrm>
              <a:off x="720" y="1200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5684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5" name="Rectangle 44"/>
            <p:cNvSpPr>
              <a:spLocks noChangeArrowheads="1"/>
            </p:cNvSpPr>
            <p:nvPr/>
          </p:nvSpPr>
          <p:spPr bwMode="auto">
            <a:xfrm>
              <a:off x="720" y="1056"/>
              <a:ext cx="3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5686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7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8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89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0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1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2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3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4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5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6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7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8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99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0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1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2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3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4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5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06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5707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5708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5709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5710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5711" name="Rectangle 70"/>
            <p:cNvSpPr>
              <a:spLocks noChangeArrowheads="1"/>
            </p:cNvSpPr>
            <p:nvPr/>
          </p:nvSpPr>
          <p:spPr bwMode="auto">
            <a:xfrm>
              <a:off x="4896" y="1728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5712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29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5713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14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15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16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17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718" name="Rectangle 77"/>
            <p:cNvSpPr>
              <a:spLocks noChangeArrowheads="1"/>
            </p:cNvSpPr>
            <p:nvPr/>
          </p:nvSpPr>
          <p:spPr bwMode="auto">
            <a:xfrm>
              <a:off x="3120" y="2736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5719" name="Rectangle 78"/>
            <p:cNvSpPr>
              <a:spLocks noChangeArrowheads="1"/>
            </p:cNvSpPr>
            <p:nvPr/>
          </p:nvSpPr>
          <p:spPr bwMode="auto">
            <a:xfrm>
              <a:off x="1584" y="1680"/>
              <a:ext cx="81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74lLS283</a:t>
              </a:r>
            </a:p>
          </p:txBody>
        </p:sp>
        <p:sp>
          <p:nvSpPr>
            <p:cNvPr id="155720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5653" name="Rectangle 80"/>
          <p:cNvSpPr>
            <a:spLocks noChangeArrowheads="1"/>
          </p:cNvSpPr>
          <p:nvPr/>
        </p:nvSpPr>
        <p:spPr bwMode="auto">
          <a:xfrm>
            <a:off x="1111250" y="539969"/>
            <a:ext cx="8458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D=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18</a:t>
            </a:r>
            <a:r>
              <a:rPr lang="en-US" altLang="zh-CN" sz="2000" b="1">
                <a:latin typeface="+mj-ea"/>
                <a:ea typeface="+mj-ea"/>
              </a:rPr>
              <a:t>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</a:rPr>
              <a:t>6</a:t>
            </a:r>
            <a:r>
              <a:rPr lang="en-US" altLang="zh-CN" sz="2000" b="1">
                <a:latin typeface="+mj-ea"/>
                <a:ea typeface="+mj-ea"/>
              </a:rPr>
              <a:t>+D</a:t>
            </a:r>
            <a:r>
              <a:rPr lang="en-US" altLang="zh-CN" sz="2000" b="1" baseline="-25000">
                <a:latin typeface="+mj-ea"/>
                <a:ea typeface="+mj-ea"/>
              </a:rPr>
              <a:t>14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5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18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</a:t>
            </a:r>
            <a:r>
              <a:rPr lang="en-US" altLang="zh-CN" sz="2000" b="1">
                <a:latin typeface="+mj-ea"/>
                <a:ea typeface="+mj-ea"/>
              </a:rPr>
              <a:t> D</a:t>
            </a:r>
            <a:r>
              <a:rPr lang="en-US" altLang="zh-CN" sz="2000" b="1" baseline="-25000">
                <a:latin typeface="+mj-ea"/>
                <a:ea typeface="+mj-ea"/>
              </a:rPr>
              <a:t>12</a:t>
            </a:r>
            <a:r>
              <a:rPr lang="zh-CN" altLang="en-US" sz="2000" b="1">
                <a:latin typeface="+mj-ea"/>
                <a:ea typeface="+mj-ea"/>
              </a:rPr>
              <a:t>）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</a:t>
            </a:r>
            <a:r>
              <a:rPr lang="zh-CN" altLang="en-US" sz="2000" b="1">
                <a:latin typeface="+mj-ea"/>
                <a:ea typeface="+mj-ea"/>
              </a:rPr>
              <a:t>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14 </a:t>
            </a:r>
            <a:r>
              <a:rPr lang="en-US" altLang="zh-CN" sz="2000" b="1">
                <a:latin typeface="+mj-ea"/>
                <a:ea typeface="+mj-ea"/>
              </a:rPr>
              <a:t>+ D</a:t>
            </a:r>
            <a:r>
              <a:rPr lang="en-US" altLang="zh-CN" sz="2000" b="1" baseline="-25000">
                <a:latin typeface="+mj-ea"/>
                <a:ea typeface="+mj-ea"/>
              </a:rPr>
              <a:t>11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08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12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04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）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（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11 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02 </a:t>
            </a:r>
            <a:r>
              <a:rPr lang="zh-CN" altLang="en-US" sz="2000" b="1">
                <a:latin typeface="+mj-ea"/>
                <a:ea typeface="+mj-ea"/>
                <a:sym typeface="Symbol" pitchFamily="18" charset="2"/>
              </a:rPr>
              <a:t>） 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+ </a:t>
            </a:r>
            <a:r>
              <a:rPr lang="en-US" altLang="zh-CN" sz="2000" b="1">
                <a:latin typeface="+mj-ea"/>
                <a:ea typeface="+mj-ea"/>
              </a:rPr>
              <a:t>D</a:t>
            </a:r>
            <a:r>
              <a:rPr lang="en-US" altLang="zh-CN" sz="2000" b="1" baseline="-25000">
                <a:latin typeface="+mj-ea"/>
                <a:ea typeface="+mj-ea"/>
              </a:rPr>
              <a:t>01</a:t>
            </a:r>
            <a:r>
              <a:rPr lang="en-US" altLang="zh-CN" sz="2000" b="1">
                <a:latin typeface="+mj-ea"/>
                <a:ea typeface="+mj-ea"/>
                <a:sym typeface="Symbol" pitchFamily="18" charset="2"/>
              </a:rPr>
              <a:t>  </a:t>
            </a:r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000" b="1" baseline="30000">
                <a:solidFill>
                  <a:srgbClr val="FF3300"/>
                </a:solidFill>
                <a:latin typeface="+mj-ea"/>
                <a:ea typeface="+mj-ea"/>
                <a:sym typeface="Symbol" pitchFamily="18" charset="2"/>
              </a:rPr>
              <a:t>0</a:t>
            </a:r>
          </a:p>
        </p:txBody>
      </p:sp>
      <p:sp>
        <p:nvSpPr>
          <p:cNvPr id="155654" name="Rectangle 81"/>
          <p:cNvSpPr>
            <a:spLocks noChangeArrowheads="1"/>
          </p:cNvSpPr>
          <p:nvPr/>
        </p:nvSpPr>
        <p:spPr bwMode="auto">
          <a:xfrm>
            <a:off x="958850" y="539969"/>
            <a:ext cx="7543800" cy="7620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endParaRPr lang="zh-CN" altLang="zh-CN" sz="2400" baseline="-25000">
              <a:solidFill>
                <a:srgbClr val="FF3300"/>
              </a:solidFill>
              <a:latin typeface="+mj-ea"/>
              <a:ea typeface="+mj-ea"/>
            </a:endParaRPr>
          </a:p>
        </p:txBody>
      </p:sp>
      <p:grpSp>
        <p:nvGrpSpPr>
          <p:cNvPr id="366674" name="Group 82"/>
          <p:cNvGrpSpPr>
            <a:grpSpLocks/>
          </p:cNvGrpSpPr>
          <p:nvPr/>
        </p:nvGrpSpPr>
        <p:grpSpPr bwMode="auto">
          <a:xfrm>
            <a:off x="3854450" y="1301969"/>
            <a:ext cx="1143000" cy="1905000"/>
            <a:chOff x="2448" y="720"/>
            <a:chExt cx="720" cy="1200"/>
          </a:xfrm>
        </p:grpSpPr>
        <p:sp>
          <p:nvSpPr>
            <p:cNvPr id="155657" name="Oval 83"/>
            <p:cNvSpPr>
              <a:spLocks noChangeArrowheads="1"/>
            </p:cNvSpPr>
            <p:nvPr/>
          </p:nvSpPr>
          <p:spPr bwMode="auto">
            <a:xfrm>
              <a:off x="2448" y="1632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5658" name="Oval 84"/>
            <p:cNvSpPr>
              <a:spLocks noChangeArrowheads="1"/>
            </p:cNvSpPr>
            <p:nvPr/>
          </p:nvSpPr>
          <p:spPr bwMode="auto">
            <a:xfrm>
              <a:off x="2784" y="720"/>
              <a:ext cx="384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5656" name="Oval 85"/>
          <p:cNvSpPr>
            <a:spLocks noChangeArrowheads="1"/>
          </p:cNvSpPr>
          <p:nvPr/>
        </p:nvSpPr>
        <p:spPr bwMode="auto">
          <a:xfrm>
            <a:off x="7588250" y="2597369"/>
            <a:ext cx="609600" cy="457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4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6" name="Group 3"/>
          <p:cNvGrpSpPr>
            <a:grpSpLocks/>
          </p:cNvGrpSpPr>
          <p:nvPr/>
        </p:nvGrpSpPr>
        <p:grpSpPr bwMode="auto">
          <a:xfrm>
            <a:off x="1862744" y="678536"/>
            <a:ext cx="6895594" cy="4841875"/>
            <a:chOff x="672" y="672"/>
            <a:chExt cx="4584" cy="3428"/>
          </a:xfrm>
        </p:grpSpPr>
        <p:sp>
          <p:nvSpPr>
            <p:cNvPr id="156681" name="Rectangle 4"/>
            <p:cNvSpPr>
              <a:spLocks noChangeArrowheads="1"/>
            </p:cNvSpPr>
            <p:nvPr/>
          </p:nvSpPr>
          <p:spPr bwMode="auto">
            <a:xfrm>
              <a:off x="719" y="3840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01</a:t>
              </a:r>
            </a:p>
          </p:txBody>
        </p:sp>
        <p:grpSp>
          <p:nvGrpSpPr>
            <p:cNvPr id="156682" name="Group 5"/>
            <p:cNvGrpSpPr>
              <a:grpSpLocks/>
            </p:cNvGrpSpPr>
            <p:nvPr/>
          </p:nvGrpSpPr>
          <p:grpSpPr bwMode="auto">
            <a:xfrm>
              <a:off x="1728" y="1920"/>
              <a:ext cx="698" cy="1968"/>
              <a:chOff x="1824" y="1488"/>
              <a:chExt cx="698" cy="1968"/>
            </a:xfrm>
          </p:grpSpPr>
          <p:sp>
            <p:nvSpPr>
              <p:cNvPr id="156750" name="Rectangle 6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6751" name="Rectangle 7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75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52" name="Rectangle 8"/>
              <p:cNvSpPr>
                <a:spLocks noChangeArrowheads="1"/>
              </p:cNvSpPr>
              <p:nvPr/>
            </p:nvSpPr>
            <p:spPr bwMode="auto">
              <a:xfrm>
                <a:off x="2209" y="1536"/>
                <a:ext cx="311" cy="2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6753" name="Rectangle 9"/>
              <p:cNvSpPr>
                <a:spLocks noChangeArrowheads="1"/>
              </p:cNvSpPr>
              <p:nvPr/>
            </p:nvSpPr>
            <p:spPr bwMode="auto">
              <a:xfrm>
                <a:off x="1824" y="2399"/>
                <a:ext cx="283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54" name="Rectangle 10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5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6755" name="Rectangle 11"/>
              <p:cNvSpPr>
                <a:spLocks noChangeArrowheads="1"/>
              </p:cNvSpPr>
              <p:nvPr/>
            </p:nvSpPr>
            <p:spPr bwMode="auto">
              <a:xfrm>
                <a:off x="2256" y="2399"/>
                <a:ext cx="266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56" name="Rectangle 12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9" cy="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grpSp>
          <p:nvGrpSpPr>
            <p:cNvPr id="156683" name="Group 13"/>
            <p:cNvGrpSpPr>
              <a:grpSpLocks/>
            </p:cNvGrpSpPr>
            <p:nvPr/>
          </p:nvGrpSpPr>
          <p:grpSpPr bwMode="auto">
            <a:xfrm>
              <a:off x="3216" y="672"/>
              <a:ext cx="698" cy="1968"/>
              <a:chOff x="1824" y="1488"/>
              <a:chExt cx="698" cy="1968"/>
            </a:xfrm>
          </p:grpSpPr>
          <p:sp>
            <p:nvSpPr>
              <p:cNvPr id="156743" name="Rectangle 14"/>
              <p:cNvSpPr>
                <a:spLocks noChangeArrowheads="1"/>
              </p:cNvSpPr>
              <p:nvPr/>
            </p:nvSpPr>
            <p:spPr bwMode="auto">
              <a:xfrm>
                <a:off x="1824" y="1488"/>
                <a:ext cx="672" cy="19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56744" name="Rectangle 15"/>
              <p:cNvSpPr>
                <a:spLocks noChangeArrowheads="1"/>
              </p:cNvSpPr>
              <p:nvPr/>
            </p:nvSpPr>
            <p:spPr bwMode="auto">
              <a:xfrm>
                <a:off x="1824" y="1536"/>
                <a:ext cx="275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B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45" name="Rectangle 16"/>
              <p:cNvSpPr>
                <a:spLocks noChangeArrowheads="1"/>
              </p:cNvSpPr>
              <p:nvPr/>
            </p:nvSpPr>
            <p:spPr bwMode="auto">
              <a:xfrm>
                <a:off x="2209" y="1536"/>
                <a:ext cx="311" cy="2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O</a:t>
                </a:r>
              </a:p>
            </p:txBody>
          </p:sp>
          <p:sp>
            <p:nvSpPr>
              <p:cNvPr id="156746" name="Rectangle 17"/>
              <p:cNvSpPr>
                <a:spLocks noChangeArrowheads="1"/>
              </p:cNvSpPr>
              <p:nvPr/>
            </p:nvSpPr>
            <p:spPr bwMode="auto">
              <a:xfrm>
                <a:off x="1824" y="2400"/>
                <a:ext cx="283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A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47" name="Rectangle 18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25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C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I</a:t>
                </a:r>
              </a:p>
            </p:txBody>
          </p:sp>
          <p:sp>
            <p:nvSpPr>
              <p:cNvPr id="156748" name="Rectangle 19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266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3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2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1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800" b="1">
                    <a:latin typeface="+mj-ea"/>
                    <a:ea typeface="+mj-ea"/>
                  </a:rPr>
                  <a:t>F</a:t>
                </a:r>
                <a:r>
                  <a:rPr lang="en-US" altLang="zh-CN" sz="1800" b="1" baseline="-25000">
                    <a:latin typeface="+mj-ea"/>
                    <a:ea typeface="+mj-ea"/>
                  </a:rPr>
                  <a:t>0</a:t>
                </a:r>
              </a:p>
              <a:p>
                <a:pPr algn="l" eaLnBrk="1" hangingPunct="1">
                  <a:lnSpc>
                    <a:spcPct val="60000"/>
                  </a:lnSpc>
                  <a:spcBef>
                    <a:spcPct val="50000"/>
                  </a:spcBef>
                </a:pPr>
                <a:endParaRPr lang="en-US" altLang="zh-CN" sz="2400" b="1" baseline="-25000">
                  <a:latin typeface="+mj-ea"/>
                  <a:ea typeface="+mj-ea"/>
                </a:endParaRPr>
              </a:p>
            </p:txBody>
          </p:sp>
          <p:sp>
            <p:nvSpPr>
              <p:cNvPr id="156749" name="Rectangle 20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28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黑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+mj-ea"/>
                    <a:ea typeface="+mj-ea"/>
                  </a:rPr>
                  <a:t>∑</a:t>
                </a:r>
                <a:endParaRPr lang="en-US" altLang="zh-CN" b="1" baseline="-25000">
                  <a:latin typeface="+mj-ea"/>
                  <a:ea typeface="+mj-ea"/>
                </a:endParaRPr>
              </a:p>
            </p:txBody>
          </p:sp>
        </p:grpSp>
        <p:sp>
          <p:nvSpPr>
            <p:cNvPr id="156684" name="Rectangle 21"/>
            <p:cNvSpPr>
              <a:spLocks noChangeArrowheads="1"/>
            </p:cNvSpPr>
            <p:nvPr/>
          </p:nvSpPr>
          <p:spPr bwMode="auto">
            <a:xfrm>
              <a:off x="719" y="3360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02</a:t>
              </a:r>
              <a:endParaRPr lang="en-US" altLang="zh-CN" sz="1800" b="1" baseline="-25000">
                <a:solidFill>
                  <a:srgbClr val="00FF00"/>
                </a:solidFill>
                <a:latin typeface="+mj-ea"/>
                <a:ea typeface="+mj-ea"/>
              </a:endParaRPr>
            </a:p>
          </p:txBody>
        </p:sp>
        <p:sp>
          <p:nvSpPr>
            <p:cNvPr id="156685" name="Line 22"/>
            <p:cNvSpPr>
              <a:spLocks noChangeShapeType="1"/>
            </p:cNvSpPr>
            <p:nvPr/>
          </p:nvSpPr>
          <p:spPr bwMode="auto">
            <a:xfrm flipH="1">
              <a:off x="1008" y="350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86" name="Rectangle 23"/>
            <p:cNvSpPr>
              <a:spLocks noChangeArrowheads="1"/>
            </p:cNvSpPr>
            <p:nvPr/>
          </p:nvSpPr>
          <p:spPr bwMode="auto">
            <a:xfrm>
              <a:off x="719" y="3168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56687" name="Line 24"/>
            <p:cNvSpPr>
              <a:spLocks noChangeShapeType="1"/>
            </p:cNvSpPr>
            <p:nvPr/>
          </p:nvSpPr>
          <p:spPr bwMode="auto">
            <a:xfrm flipH="1">
              <a:off x="1008" y="331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88" name="Rectangle 25"/>
            <p:cNvSpPr>
              <a:spLocks noChangeArrowheads="1"/>
            </p:cNvSpPr>
            <p:nvPr/>
          </p:nvSpPr>
          <p:spPr bwMode="auto">
            <a:xfrm>
              <a:off x="719" y="2976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08</a:t>
              </a:r>
            </a:p>
          </p:txBody>
        </p:sp>
        <p:sp>
          <p:nvSpPr>
            <p:cNvPr id="156689" name="Line 26"/>
            <p:cNvSpPr>
              <a:spLocks noChangeShapeType="1"/>
            </p:cNvSpPr>
            <p:nvPr/>
          </p:nvSpPr>
          <p:spPr bwMode="auto">
            <a:xfrm flipH="1">
              <a:off x="1008" y="31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0" name="Line 27"/>
            <p:cNvSpPr>
              <a:spLocks noChangeShapeType="1"/>
            </p:cNvSpPr>
            <p:nvPr/>
          </p:nvSpPr>
          <p:spPr bwMode="auto">
            <a:xfrm flipH="1">
              <a:off x="1200" y="292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1" name="Line 28"/>
            <p:cNvSpPr>
              <a:spLocks noChangeShapeType="1"/>
            </p:cNvSpPr>
            <p:nvPr/>
          </p:nvSpPr>
          <p:spPr bwMode="auto">
            <a:xfrm flipH="1">
              <a:off x="1200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2" name="Line 29"/>
            <p:cNvSpPr>
              <a:spLocks noChangeShapeType="1"/>
            </p:cNvSpPr>
            <p:nvPr/>
          </p:nvSpPr>
          <p:spPr bwMode="auto">
            <a:xfrm>
              <a:off x="1104" y="29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3" name="Line 30"/>
            <p:cNvSpPr>
              <a:spLocks noChangeShapeType="1"/>
            </p:cNvSpPr>
            <p:nvPr/>
          </p:nvSpPr>
          <p:spPr bwMode="auto">
            <a:xfrm flipH="1">
              <a:off x="1200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4" name="Line 31"/>
            <p:cNvSpPr>
              <a:spLocks noChangeShapeType="1"/>
            </p:cNvSpPr>
            <p:nvPr/>
          </p:nvSpPr>
          <p:spPr bwMode="auto">
            <a:xfrm flipH="1">
              <a:off x="1200" y="36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5" name="Line 32"/>
            <p:cNvSpPr>
              <a:spLocks noChangeShapeType="1"/>
            </p:cNvSpPr>
            <p:nvPr/>
          </p:nvSpPr>
          <p:spPr bwMode="auto">
            <a:xfrm>
              <a:off x="1104" y="37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6" name="Line 33"/>
            <p:cNvSpPr>
              <a:spLocks noChangeShapeType="1"/>
            </p:cNvSpPr>
            <p:nvPr/>
          </p:nvSpPr>
          <p:spPr bwMode="auto">
            <a:xfrm flipH="1">
              <a:off x="1008" y="259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7" name="Rectangle 34"/>
            <p:cNvSpPr>
              <a:spLocks noChangeArrowheads="1"/>
            </p:cNvSpPr>
            <p:nvPr/>
          </p:nvSpPr>
          <p:spPr bwMode="auto">
            <a:xfrm>
              <a:off x="672" y="2448"/>
              <a:ext cx="33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11</a:t>
              </a:r>
            </a:p>
          </p:txBody>
        </p:sp>
        <p:sp>
          <p:nvSpPr>
            <p:cNvPr id="156698" name="Line 35"/>
            <p:cNvSpPr>
              <a:spLocks noChangeShapeType="1"/>
            </p:cNvSpPr>
            <p:nvPr/>
          </p:nvSpPr>
          <p:spPr bwMode="auto">
            <a:xfrm flipH="1">
              <a:off x="1008" y="244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699" name="Rectangle 36"/>
            <p:cNvSpPr>
              <a:spLocks noChangeArrowheads="1"/>
            </p:cNvSpPr>
            <p:nvPr/>
          </p:nvSpPr>
          <p:spPr bwMode="auto">
            <a:xfrm>
              <a:off x="672" y="2304"/>
              <a:ext cx="33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12</a:t>
              </a:r>
            </a:p>
          </p:txBody>
        </p:sp>
        <p:sp>
          <p:nvSpPr>
            <p:cNvPr id="156700" name="Line 37"/>
            <p:cNvSpPr>
              <a:spLocks noChangeShapeType="1"/>
            </p:cNvSpPr>
            <p:nvPr/>
          </p:nvSpPr>
          <p:spPr bwMode="auto">
            <a:xfrm flipH="1">
              <a:off x="1392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1" name="Line 38"/>
            <p:cNvSpPr>
              <a:spLocks noChangeShapeType="1"/>
            </p:cNvSpPr>
            <p:nvPr/>
          </p:nvSpPr>
          <p:spPr bwMode="auto">
            <a:xfrm>
              <a:off x="1584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2" name="Line 39"/>
            <p:cNvSpPr>
              <a:spLocks noChangeShapeType="1"/>
            </p:cNvSpPr>
            <p:nvPr/>
          </p:nvSpPr>
          <p:spPr bwMode="auto">
            <a:xfrm>
              <a:off x="1392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3" name="Line 40"/>
            <p:cNvSpPr>
              <a:spLocks noChangeShapeType="1"/>
            </p:cNvSpPr>
            <p:nvPr/>
          </p:nvSpPr>
          <p:spPr bwMode="auto">
            <a:xfrm flipH="1">
              <a:off x="1584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4" name="Line 41"/>
            <p:cNvSpPr>
              <a:spLocks noChangeShapeType="1"/>
            </p:cNvSpPr>
            <p:nvPr/>
          </p:nvSpPr>
          <p:spPr bwMode="auto">
            <a:xfrm flipH="1">
              <a:off x="1056" y="13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5" name="Rectangle 42"/>
            <p:cNvSpPr>
              <a:spLocks noChangeArrowheads="1"/>
            </p:cNvSpPr>
            <p:nvPr/>
          </p:nvSpPr>
          <p:spPr bwMode="auto">
            <a:xfrm>
              <a:off x="719" y="1200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14</a:t>
              </a:r>
            </a:p>
          </p:txBody>
        </p:sp>
        <p:sp>
          <p:nvSpPr>
            <p:cNvPr id="156706" name="Line 43"/>
            <p:cNvSpPr>
              <a:spLocks noChangeShapeType="1"/>
            </p:cNvSpPr>
            <p:nvPr/>
          </p:nvSpPr>
          <p:spPr bwMode="auto">
            <a:xfrm flipH="1">
              <a:off x="1056" y="120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7" name="Rectangle 44"/>
            <p:cNvSpPr>
              <a:spLocks noChangeArrowheads="1"/>
            </p:cNvSpPr>
            <p:nvPr/>
          </p:nvSpPr>
          <p:spPr bwMode="auto">
            <a:xfrm>
              <a:off x="719" y="1056"/>
              <a:ext cx="334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b="1">
                  <a:latin typeface="+mj-ea"/>
                  <a:ea typeface="+mj-ea"/>
                </a:rPr>
                <a:t>D</a:t>
              </a:r>
              <a:r>
                <a:rPr lang="en-US" altLang="zh-CN" sz="1800" b="1" baseline="-25000">
                  <a:latin typeface="+mj-ea"/>
                  <a:ea typeface="+mj-ea"/>
                </a:rPr>
                <a:t>18</a:t>
              </a:r>
            </a:p>
          </p:txBody>
        </p:sp>
        <p:sp>
          <p:nvSpPr>
            <p:cNvPr id="156708" name="Line 45"/>
            <p:cNvSpPr>
              <a:spLocks noChangeShapeType="1"/>
            </p:cNvSpPr>
            <p:nvPr/>
          </p:nvSpPr>
          <p:spPr bwMode="auto">
            <a:xfrm flipH="1">
              <a:off x="2880" y="7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09" name="Line 46"/>
            <p:cNvSpPr>
              <a:spLocks noChangeShapeType="1"/>
            </p:cNvSpPr>
            <p:nvPr/>
          </p:nvSpPr>
          <p:spPr bwMode="auto">
            <a:xfrm>
              <a:off x="3072" y="9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0" name="Line 47"/>
            <p:cNvSpPr>
              <a:spLocks noChangeShapeType="1"/>
            </p:cNvSpPr>
            <p:nvPr/>
          </p:nvSpPr>
          <p:spPr bwMode="auto">
            <a:xfrm>
              <a:off x="2880" y="76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1" name="Line 48"/>
            <p:cNvSpPr>
              <a:spLocks noChangeShapeType="1"/>
            </p:cNvSpPr>
            <p:nvPr/>
          </p:nvSpPr>
          <p:spPr bwMode="auto">
            <a:xfrm flipH="1">
              <a:off x="3072" y="96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2" name="Line 49"/>
            <p:cNvSpPr>
              <a:spLocks noChangeShapeType="1"/>
            </p:cNvSpPr>
            <p:nvPr/>
          </p:nvSpPr>
          <p:spPr bwMode="auto">
            <a:xfrm flipH="1">
              <a:off x="2688" y="16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3" name="Line 50"/>
            <p:cNvSpPr>
              <a:spLocks noChangeShapeType="1"/>
            </p:cNvSpPr>
            <p:nvPr/>
          </p:nvSpPr>
          <p:spPr bwMode="auto">
            <a:xfrm flipH="1">
              <a:off x="2688" y="168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4" name="Line 51"/>
            <p:cNvSpPr>
              <a:spLocks noChangeShapeType="1"/>
            </p:cNvSpPr>
            <p:nvPr/>
          </p:nvSpPr>
          <p:spPr bwMode="auto">
            <a:xfrm>
              <a:off x="2592" y="172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5" name="Line 52"/>
            <p:cNvSpPr>
              <a:spLocks noChangeShapeType="1"/>
            </p:cNvSpPr>
            <p:nvPr/>
          </p:nvSpPr>
          <p:spPr bwMode="auto">
            <a:xfrm>
              <a:off x="2400" y="31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6" name="Line 53"/>
            <p:cNvSpPr>
              <a:spLocks noChangeShapeType="1"/>
            </p:cNvSpPr>
            <p:nvPr/>
          </p:nvSpPr>
          <p:spPr bwMode="auto">
            <a:xfrm flipV="1">
              <a:off x="2784" y="2256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7" name="Line 54"/>
            <p:cNvSpPr>
              <a:spLocks noChangeShapeType="1"/>
            </p:cNvSpPr>
            <p:nvPr/>
          </p:nvSpPr>
          <p:spPr bwMode="auto">
            <a:xfrm>
              <a:off x="2784" y="22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8" name="Line 55"/>
            <p:cNvSpPr>
              <a:spLocks noChangeShapeType="1"/>
            </p:cNvSpPr>
            <p:nvPr/>
          </p:nvSpPr>
          <p:spPr bwMode="auto">
            <a:xfrm>
              <a:off x="2400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19" name="Line 56"/>
            <p:cNvSpPr>
              <a:spLocks noChangeShapeType="1"/>
            </p:cNvSpPr>
            <p:nvPr/>
          </p:nvSpPr>
          <p:spPr bwMode="auto">
            <a:xfrm flipV="1">
              <a:off x="268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0" name="Line 57"/>
            <p:cNvSpPr>
              <a:spLocks noChangeShapeType="1"/>
            </p:cNvSpPr>
            <p:nvPr/>
          </p:nvSpPr>
          <p:spPr bwMode="auto">
            <a:xfrm>
              <a:off x="2688" y="20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1" name="Line 58"/>
            <p:cNvSpPr>
              <a:spLocks noChangeShapeType="1"/>
            </p:cNvSpPr>
            <p:nvPr/>
          </p:nvSpPr>
          <p:spPr bwMode="auto">
            <a:xfrm>
              <a:off x="2592" y="187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2" name="Line 59"/>
            <p:cNvSpPr>
              <a:spLocks noChangeShapeType="1"/>
            </p:cNvSpPr>
            <p:nvPr/>
          </p:nvSpPr>
          <p:spPr bwMode="auto">
            <a:xfrm flipV="1">
              <a:off x="25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3" name="Line 60"/>
            <p:cNvSpPr>
              <a:spLocks noChangeShapeType="1"/>
            </p:cNvSpPr>
            <p:nvPr/>
          </p:nvSpPr>
          <p:spPr bwMode="auto">
            <a:xfrm>
              <a:off x="2400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4" name="Line 61"/>
            <p:cNvSpPr>
              <a:spLocks noChangeShapeType="1"/>
            </p:cNvSpPr>
            <p:nvPr/>
          </p:nvSpPr>
          <p:spPr bwMode="auto">
            <a:xfrm flipH="1">
              <a:off x="2928" y="24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5" name="Line 62"/>
            <p:cNvSpPr>
              <a:spLocks noChangeShapeType="1"/>
            </p:cNvSpPr>
            <p:nvPr/>
          </p:nvSpPr>
          <p:spPr bwMode="auto">
            <a:xfrm flipH="1">
              <a:off x="2928" y="249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6" name="Line 63"/>
            <p:cNvSpPr>
              <a:spLocks noChangeShapeType="1"/>
            </p:cNvSpPr>
            <p:nvPr/>
          </p:nvSpPr>
          <p:spPr bwMode="auto">
            <a:xfrm>
              <a:off x="2832" y="254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7" name="Line 64"/>
            <p:cNvSpPr>
              <a:spLocks noChangeShapeType="1"/>
            </p:cNvSpPr>
            <p:nvPr/>
          </p:nvSpPr>
          <p:spPr bwMode="auto">
            <a:xfrm>
              <a:off x="1056" y="3984"/>
              <a:ext cx="38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28" name="Rectangle 65"/>
            <p:cNvSpPr>
              <a:spLocks noChangeArrowheads="1"/>
            </p:cNvSpPr>
            <p:nvPr/>
          </p:nvSpPr>
          <p:spPr bwMode="auto">
            <a:xfrm>
              <a:off x="4944" y="3888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0</a:t>
              </a:r>
            </a:p>
          </p:txBody>
        </p:sp>
        <p:sp>
          <p:nvSpPr>
            <p:cNvPr id="156729" name="Rectangle 66"/>
            <p:cNvSpPr>
              <a:spLocks noChangeArrowheads="1"/>
            </p:cNvSpPr>
            <p:nvPr/>
          </p:nvSpPr>
          <p:spPr bwMode="auto">
            <a:xfrm>
              <a:off x="4944" y="3408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1</a:t>
              </a:r>
            </a:p>
          </p:txBody>
        </p:sp>
        <p:sp>
          <p:nvSpPr>
            <p:cNvPr id="156730" name="Rectangle 67"/>
            <p:cNvSpPr>
              <a:spLocks noChangeArrowheads="1"/>
            </p:cNvSpPr>
            <p:nvPr/>
          </p:nvSpPr>
          <p:spPr bwMode="auto">
            <a:xfrm>
              <a:off x="4944" y="3168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156731" name="Rectangle 68"/>
            <p:cNvSpPr>
              <a:spLocks noChangeArrowheads="1"/>
            </p:cNvSpPr>
            <p:nvPr/>
          </p:nvSpPr>
          <p:spPr bwMode="auto">
            <a:xfrm>
              <a:off x="4896" y="2160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156732" name="Rectangle 69"/>
            <p:cNvSpPr>
              <a:spLocks noChangeArrowheads="1"/>
            </p:cNvSpPr>
            <p:nvPr/>
          </p:nvSpPr>
          <p:spPr bwMode="auto">
            <a:xfrm>
              <a:off x="4896" y="1968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156733" name="Rectangle 70"/>
            <p:cNvSpPr>
              <a:spLocks noChangeArrowheads="1"/>
            </p:cNvSpPr>
            <p:nvPr/>
          </p:nvSpPr>
          <p:spPr bwMode="auto">
            <a:xfrm>
              <a:off x="4896" y="1727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56734" name="Rectangle 71"/>
            <p:cNvSpPr>
              <a:spLocks noChangeArrowheads="1"/>
            </p:cNvSpPr>
            <p:nvPr/>
          </p:nvSpPr>
          <p:spPr bwMode="auto">
            <a:xfrm>
              <a:off x="4896" y="1536"/>
              <a:ext cx="312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+mj-ea"/>
                  <a:ea typeface="+mj-ea"/>
                </a:rPr>
                <a:t>B</a:t>
              </a:r>
              <a:r>
                <a:rPr lang="en-US" altLang="zh-CN" sz="2400" b="1" baseline="-25000">
                  <a:latin typeface="+mj-ea"/>
                  <a:ea typeface="+mj-ea"/>
                </a:rPr>
                <a:t>6</a:t>
              </a:r>
            </a:p>
          </p:txBody>
        </p:sp>
        <p:sp>
          <p:nvSpPr>
            <p:cNvPr id="156735" name="Line 72"/>
            <p:cNvSpPr>
              <a:spLocks noChangeShapeType="1"/>
            </p:cNvSpPr>
            <p:nvPr/>
          </p:nvSpPr>
          <p:spPr bwMode="auto">
            <a:xfrm>
              <a:off x="2400" y="350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36" name="Line 73"/>
            <p:cNvSpPr>
              <a:spLocks noChangeShapeType="1"/>
            </p:cNvSpPr>
            <p:nvPr/>
          </p:nvSpPr>
          <p:spPr bwMode="auto">
            <a:xfrm>
              <a:off x="3888" y="2256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37" name="Line 74"/>
            <p:cNvSpPr>
              <a:spLocks noChangeShapeType="1"/>
            </p:cNvSpPr>
            <p:nvPr/>
          </p:nvSpPr>
          <p:spPr bwMode="auto">
            <a:xfrm>
              <a:off x="3888" y="206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38" name="Line 75"/>
            <p:cNvSpPr>
              <a:spLocks noChangeShapeType="1"/>
            </p:cNvSpPr>
            <p:nvPr/>
          </p:nvSpPr>
          <p:spPr bwMode="auto">
            <a:xfrm>
              <a:off x="3888" y="1824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39" name="Line 76"/>
            <p:cNvSpPr>
              <a:spLocks noChangeShapeType="1"/>
            </p:cNvSpPr>
            <p:nvPr/>
          </p:nvSpPr>
          <p:spPr bwMode="auto">
            <a:xfrm>
              <a:off x="3888" y="1632"/>
              <a:ext cx="96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6740" name="Rectangle 77"/>
            <p:cNvSpPr>
              <a:spLocks noChangeArrowheads="1"/>
            </p:cNvSpPr>
            <p:nvPr/>
          </p:nvSpPr>
          <p:spPr bwMode="auto">
            <a:xfrm>
              <a:off x="3120" y="2754"/>
              <a:ext cx="7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74LS283</a:t>
              </a:r>
            </a:p>
          </p:txBody>
        </p:sp>
        <p:sp>
          <p:nvSpPr>
            <p:cNvPr id="156741" name="Rectangle 78"/>
            <p:cNvSpPr>
              <a:spLocks noChangeArrowheads="1"/>
            </p:cNvSpPr>
            <p:nvPr/>
          </p:nvSpPr>
          <p:spPr bwMode="auto">
            <a:xfrm>
              <a:off x="1584" y="1698"/>
              <a:ext cx="7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algn="l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2000" b="1">
                  <a:latin typeface="+mj-ea"/>
                  <a:ea typeface="+mj-ea"/>
                </a:rPr>
                <a:t>74LS283</a:t>
              </a:r>
            </a:p>
          </p:txBody>
        </p:sp>
        <p:sp>
          <p:nvSpPr>
            <p:cNvPr id="156742" name="Line 79"/>
            <p:cNvSpPr>
              <a:spLocks noChangeShapeType="1"/>
            </p:cNvSpPr>
            <p:nvPr/>
          </p:nvSpPr>
          <p:spPr bwMode="auto">
            <a:xfrm>
              <a:off x="2400" y="3264"/>
              <a:ext cx="254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6677" name="Rectangle 80"/>
          <p:cNvSpPr>
            <a:spLocks noChangeArrowheads="1"/>
          </p:cNvSpPr>
          <p:nvPr/>
        </p:nvSpPr>
        <p:spPr bwMode="auto">
          <a:xfrm>
            <a:off x="565532" y="5727191"/>
            <a:ext cx="411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3300"/>
                </a:solidFill>
                <a:latin typeface="+mj-ea"/>
                <a:ea typeface="+mj-ea"/>
              </a:rPr>
              <a:t>那些进位在哪儿处理了？</a:t>
            </a:r>
            <a:endParaRPr lang="zh-CN" altLang="en-US" b="1" baseline="-25000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367697" name="Rectangle 81"/>
          <p:cNvSpPr>
            <a:spLocks noChangeArrowheads="1"/>
          </p:cNvSpPr>
          <p:nvPr/>
        </p:nvSpPr>
        <p:spPr bwMode="auto">
          <a:xfrm>
            <a:off x="4590799" y="5727191"/>
            <a:ext cx="439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6699FF"/>
                </a:solidFill>
                <a:latin typeface="+mj-ea"/>
                <a:ea typeface="+mj-ea"/>
              </a:rPr>
              <a:t>利用</a:t>
            </a:r>
            <a:r>
              <a:rPr lang="en-US" altLang="zh-CN" b="1" dirty="0">
                <a:solidFill>
                  <a:srgbClr val="6699FF"/>
                </a:solidFill>
                <a:latin typeface="+mj-ea"/>
                <a:ea typeface="+mj-ea"/>
              </a:rPr>
              <a:t>283</a:t>
            </a:r>
            <a:r>
              <a:rPr lang="zh-CN" altLang="en-US" b="1" dirty="0">
                <a:solidFill>
                  <a:srgbClr val="6699FF"/>
                </a:solidFill>
                <a:latin typeface="+mj-ea"/>
                <a:ea typeface="+mj-ea"/>
              </a:rPr>
              <a:t>的内部进位和</a:t>
            </a:r>
            <a:r>
              <a:rPr lang="en-US" altLang="zh-CN" b="1" dirty="0">
                <a:solidFill>
                  <a:srgbClr val="6699FF"/>
                </a:solidFill>
                <a:latin typeface="+mj-ea"/>
                <a:ea typeface="+mj-ea"/>
              </a:rPr>
              <a:t>Co</a:t>
            </a:r>
            <a:r>
              <a:rPr lang="en-US" altLang="zh-CN" sz="2000" b="1" dirty="0">
                <a:solidFill>
                  <a:srgbClr val="6699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6699FF"/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367698" name="Rectangle 82"/>
          <p:cNvSpPr>
            <a:spLocks noChangeArrowheads="1"/>
          </p:cNvSpPr>
          <p:nvPr/>
        </p:nvSpPr>
        <p:spPr bwMode="auto">
          <a:xfrm>
            <a:off x="4453544" y="2278736"/>
            <a:ext cx="524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FF3300"/>
                </a:solidFill>
                <a:latin typeface="+mj-ea"/>
                <a:ea typeface="+mj-ea"/>
              </a:rPr>
              <a:t>C</a:t>
            </a:r>
            <a:r>
              <a:rPr lang="en-US" altLang="zh-CN" sz="1600" b="1">
                <a:solidFill>
                  <a:srgbClr val="FF3300"/>
                </a:solidFill>
                <a:latin typeface="+mj-ea"/>
                <a:ea typeface="+mj-ea"/>
              </a:rPr>
              <a:t>o</a:t>
            </a:r>
            <a:r>
              <a:rPr lang="en-US" altLang="zh-CN" sz="1200" b="1">
                <a:solidFill>
                  <a:srgbClr val="FF3300"/>
                </a:solidFill>
                <a:latin typeface="+mj-ea"/>
                <a:ea typeface="+mj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5543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97" grpId="0" autoUpdateAnimBg="0"/>
      <p:bldP spid="367698" grpId="0" autoUpdateAnimBg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  <a:p>
            <a:r>
              <a:rPr lang="zh-CN" altLang="en-US" dirty="0"/>
              <a:t>译码器</a:t>
            </a:r>
            <a:endParaRPr lang="en-US" altLang="zh-CN" dirty="0"/>
          </a:p>
          <a:p>
            <a:r>
              <a:rPr lang="zh-CN" altLang="en-US" dirty="0"/>
              <a:t>数据选择器</a:t>
            </a:r>
            <a:endParaRPr lang="en-US" altLang="zh-CN" dirty="0"/>
          </a:p>
          <a:p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b="1" dirty="0"/>
              <a:t>数值比较器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  <a:p>
            <a:pPr lvl="1"/>
            <a:r>
              <a:rPr lang="zh-CN" altLang="en-US" dirty="0"/>
              <a:t>用于比较两个数值大小的逻辑电路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4-3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9" y="4005064"/>
            <a:ext cx="7993063" cy="20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位数值比较器</a:t>
            </a:r>
            <a:endParaRPr lang="en-US" altLang="zh-CN" dirty="0"/>
          </a:p>
          <a:p>
            <a:pPr lvl="1"/>
            <a:r>
              <a:rPr lang="en-US" altLang="zh-CN" dirty="0"/>
              <a:t>A,B</a:t>
            </a:r>
            <a:r>
              <a:rPr lang="zh-CN" altLang="en-US" dirty="0"/>
              <a:t>比较有三种可能结果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697835"/>
              </p:ext>
            </p:extLst>
          </p:nvPr>
        </p:nvGraphicFramePr>
        <p:xfrm>
          <a:off x="1244600" y="2435225"/>
          <a:ext cx="6456363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2" name="Equation" r:id="rId4" imgW="2958840" imgH="787320" progId="Equation.DSMT4">
                  <p:embed/>
                </p:oleObj>
              </mc:Choice>
              <mc:Fallback>
                <p:oleObj name="Equation" r:id="rId4" imgW="2958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2435225"/>
                        <a:ext cx="6456363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1222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多位数值比较器</a:t>
            </a:r>
            <a:endParaRPr lang="en-US" altLang="zh-CN" dirty="0"/>
          </a:p>
          <a:p>
            <a:pPr lvl="1"/>
            <a:r>
              <a:rPr lang="zh-CN" altLang="en-US" dirty="0"/>
              <a:t>原理：从高位比起。高位相等，再比较下一位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07071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多位数值比较器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kumimoji="0" lang="zh-CN" altLang="en-US" dirty="0"/>
              <a:t>比较两个</a:t>
            </a:r>
            <a:r>
              <a:rPr kumimoji="0" lang="en-US" altLang="zh-CN" dirty="0"/>
              <a:t>4</a:t>
            </a:r>
            <a:r>
              <a:rPr kumimoji="0" lang="zh-CN" altLang="en-US" dirty="0"/>
              <a:t>为二进制数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3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0</a:t>
            </a:r>
            <a:r>
              <a:rPr kumimoji="0" lang="zh-CN" altLang="en-US" dirty="0"/>
              <a:t>和</a:t>
            </a:r>
            <a:r>
              <a:rPr kumimoji="0" lang="en-US" altLang="zh-CN" i="1" dirty="0"/>
              <a:t>B</a:t>
            </a:r>
            <a:r>
              <a:rPr kumimoji="0" lang="en-US" altLang="zh-CN" baseline="-25000" dirty="0"/>
              <a:t>3</a:t>
            </a:r>
            <a:r>
              <a:rPr kumimoji="0" lang="en-US" altLang="zh-CN" dirty="0"/>
              <a:t> </a:t>
            </a:r>
            <a:r>
              <a:rPr kumimoji="0" lang="en-US" altLang="zh-CN" i="1" dirty="0"/>
              <a:t>B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 </a:t>
            </a:r>
            <a:r>
              <a:rPr kumimoji="0" lang="en-US" altLang="zh-CN" i="1" dirty="0"/>
              <a:t>B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 </a:t>
            </a:r>
            <a:r>
              <a:rPr kumimoji="0" lang="en-US" altLang="zh-CN" i="1" dirty="0"/>
              <a:t>B</a:t>
            </a:r>
            <a:r>
              <a:rPr kumimoji="0" lang="en-US" altLang="zh-CN" baseline="-25000" dirty="0"/>
              <a:t>0</a:t>
            </a:r>
            <a:r>
              <a:rPr kumimoji="0" lang="zh-CN" altLang="en-US" dirty="0"/>
              <a:t>，输出为</a:t>
            </a:r>
            <a:r>
              <a:rPr kumimoji="0" lang="en-US" altLang="zh-CN" i="1" dirty="0"/>
              <a:t>Y</a:t>
            </a:r>
            <a:r>
              <a:rPr kumimoji="0" lang="zh-CN" altLang="en-US" baseline="-25000" dirty="0"/>
              <a:t>（</a:t>
            </a:r>
            <a:r>
              <a:rPr kumimoji="0" lang="en-US" altLang="zh-CN" baseline="-25000" dirty="0"/>
              <a:t>A&gt;B)</a:t>
            </a:r>
            <a:r>
              <a:rPr kumimoji="0" lang="zh-CN" altLang="en-US" dirty="0"/>
              <a:t>、 </a:t>
            </a:r>
            <a:r>
              <a:rPr kumimoji="0" lang="en-US" altLang="zh-CN" i="1" dirty="0"/>
              <a:t>Y</a:t>
            </a:r>
            <a:r>
              <a:rPr kumimoji="0" lang="zh-CN" altLang="en-US" baseline="-25000" dirty="0"/>
              <a:t>（</a:t>
            </a:r>
            <a:r>
              <a:rPr kumimoji="0" lang="en-US" altLang="zh-CN" baseline="-25000" dirty="0"/>
              <a:t>A=B)</a:t>
            </a:r>
            <a:r>
              <a:rPr kumimoji="0" lang="zh-CN" altLang="en-US" dirty="0"/>
              <a:t>和</a:t>
            </a:r>
            <a:r>
              <a:rPr kumimoji="0" lang="en-US" altLang="zh-CN" i="1" dirty="0"/>
              <a:t>Y</a:t>
            </a:r>
            <a:r>
              <a:rPr kumimoji="0" lang="zh-CN" altLang="en-US" baseline="-25000" dirty="0"/>
              <a:t>（</a:t>
            </a:r>
            <a:r>
              <a:rPr kumimoji="0" lang="en-US" altLang="zh-CN" baseline="-25000" dirty="0"/>
              <a:t>A&lt;B)</a:t>
            </a:r>
            <a:r>
              <a:rPr kumimoji="0" lang="zh-CN" altLang="en-US" dirty="0"/>
              <a:t>。则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285416"/>
              </p:ext>
            </p:extLst>
          </p:nvPr>
        </p:nvGraphicFramePr>
        <p:xfrm>
          <a:off x="539552" y="2996952"/>
          <a:ext cx="8193088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8" name="公式" r:id="rId3" imgW="3683000" imgH="1282700" progId="Equation.3">
                  <p:embed/>
                </p:oleObj>
              </mc:Choice>
              <mc:Fallback>
                <p:oleObj name="公式" r:id="rId3" imgW="3683000" imgH="1282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96952"/>
                        <a:ext cx="8193088" cy="285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12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240767"/>
              </p:ext>
            </p:extLst>
          </p:nvPr>
        </p:nvGraphicFramePr>
        <p:xfrm>
          <a:off x="467544" y="66040"/>
          <a:ext cx="8229599" cy="6700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D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C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B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A</a:t>
                      </a:r>
                      <a:endParaRPr lang="zh-CN" altLang="en-US" sz="2000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Y2</a:t>
                      </a:r>
                      <a:endParaRPr lang="zh-CN" altLang="en-US" sz="2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Y1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Y0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 bwMode="auto">
          <a:xfrm>
            <a:off x="7596336" y="836712"/>
            <a:ext cx="936104" cy="22322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16216" y="3068960"/>
            <a:ext cx="936104" cy="1800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92080" y="4905886"/>
            <a:ext cx="936104" cy="1800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2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8" y="-2"/>
            <a:ext cx="715732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1527" y="5624880"/>
            <a:ext cx="2507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4</a:t>
            </a:r>
            <a:r>
              <a:rPr lang="zh-CN" altLang="en-US" sz="2800" dirty="0">
                <a:latin typeface="+mj-ea"/>
                <a:ea typeface="+mj-ea"/>
              </a:rPr>
              <a:t>位数值比较器</a:t>
            </a:r>
            <a:endParaRPr lang="en-US" altLang="zh-CN" sz="2800" dirty="0">
              <a:latin typeface="+mj-ea"/>
              <a:ea typeface="+mj-ea"/>
            </a:endParaRPr>
          </a:p>
          <a:p>
            <a:pPr algn="ctr"/>
            <a:r>
              <a:rPr lang="en-US" altLang="zh-CN" sz="2800" dirty="0">
                <a:latin typeface="+mj-ea"/>
                <a:ea typeface="+mj-ea"/>
              </a:rPr>
              <a:t>74LS85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62555" y="3032953"/>
            <a:ext cx="648072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598" y="2046708"/>
            <a:ext cx="5400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附加输入端，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用于扩展</a:t>
            </a:r>
          </a:p>
        </p:txBody>
      </p:sp>
    </p:spTree>
    <p:extLst>
      <p:ext uri="{BB962C8B-B14F-4D97-AF65-F5344CB8AC3E}">
        <p14:creationId xmlns:p14="http://schemas.microsoft.com/office/powerpoint/2010/main" val="21023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3"/>
            <a:ext cx="4906888" cy="1656184"/>
          </a:xfrm>
        </p:spPr>
        <p:txBody>
          <a:bodyPr/>
          <a:lstStyle/>
          <a:p>
            <a:r>
              <a:rPr lang="zh-CN" altLang="en-US" dirty="0"/>
              <a:t>多位数值比较器</a:t>
            </a:r>
            <a:endParaRPr lang="en-US" altLang="zh-CN" dirty="0"/>
          </a:p>
          <a:p>
            <a:pPr lvl="1"/>
            <a:r>
              <a:rPr lang="zh-CN" altLang="en-US" dirty="0"/>
              <a:t>例：用两片</a:t>
            </a:r>
            <a:r>
              <a:rPr lang="en-US" altLang="zh-CN" dirty="0"/>
              <a:t>74LS585</a:t>
            </a:r>
            <a:r>
              <a:rPr lang="zh-CN" altLang="en-US" dirty="0"/>
              <a:t>组成一个</a:t>
            </a:r>
            <a:r>
              <a:rPr lang="en-US" altLang="zh-CN" dirty="0"/>
              <a:t>8</a:t>
            </a:r>
            <a:r>
              <a:rPr lang="zh-CN" altLang="en-US" dirty="0"/>
              <a:t>位数值比较器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en-US" altLang="zh-CN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26" y="1411539"/>
            <a:ext cx="2664296" cy="43582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15816" y="4581128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j-ea"/>
                <a:ea typeface="+mj-ea"/>
              </a:rPr>
              <a:t>74LS85</a:t>
            </a:r>
            <a:r>
              <a:rPr lang="zh-CN" altLang="en-US" sz="2800" dirty="0">
                <a:latin typeface="+mj-ea"/>
                <a:ea typeface="+mj-ea"/>
              </a:rPr>
              <a:t>的</a:t>
            </a:r>
            <a:endParaRPr lang="en-US" altLang="zh-CN" sz="2800" dirty="0">
              <a:latin typeface="+mj-ea"/>
              <a:ea typeface="+mj-ea"/>
            </a:endParaRPr>
          </a:p>
          <a:p>
            <a:pPr algn="ctr"/>
            <a:r>
              <a:rPr lang="zh-CN" altLang="en-US" sz="2800" dirty="0">
                <a:latin typeface="+mj-ea"/>
                <a:ea typeface="+mj-ea"/>
              </a:rPr>
              <a:t>逻辑图形符号</a:t>
            </a:r>
          </a:p>
        </p:txBody>
      </p:sp>
    </p:spTree>
    <p:extLst>
      <p:ext uri="{BB962C8B-B14F-4D97-AF65-F5344CB8AC3E}">
        <p14:creationId xmlns:p14="http://schemas.microsoft.com/office/powerpoint/2010/main" val="11160349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1656184"/>
          </a:xfrm>
        </p:spPr>
        <p:txBody>
          <a:bodyPr/>
          <a:lstStyle/>
          <a:p>
            <a:r>
              <a:rPr lang="zh-CN" altLang="en-US" dirty="0"/>
              <a:t>多位数值比较器</a:t>
            </a:r>
            <a:endParaRPr lang="en-US" altLang="zh-CN" dirty="0"/>
          </a:p>
          <a:p>
            <a:pPr lvl="1"/>
            <a:r>
              <a:rPr lang="zh-CN" altLang="en-US" dirty="0"/>
              <a:t>例：用两片</a:t>
            </a:r>
            <a:r>
              <a:rPr lang="en-US" altLang="zh-CN" dirty="0"/>
              <a:t>74LS585</a:t>
            </a:r>
            <a:r>
              <a:rPr lang="zh-CN" altLang="en-US" dirty="0"/>
              <a:t>组成一个</a:t>
            </a:r>
            <a:r>
              <a:rPr lang="en-US" altLang="zh-CN" dirty="0"/>
              <a:t>8</a:t>
            </a:r>
            <a:r>
              <a:rPr lang="zh-CN" altLang="en-US" dirty="0"/>
              <a:t>位数值比较器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3284984"/>
                <a:ext cx="8676456" cy="27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</a:rPr>
                  <a:t>根据多位比较的规则，在高位相等时取决于低位的比较结果。</a:t>
                </a:r>
                <a:endParaRPr lang="en-US" altLang="zh-CN" sz="2400" dirty="0">
                  <a:latin typeface="+mj-ea"/>
                  <a:ea typeface="+mj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</a:rPr>
                  <a:t>因此只要将两个数的高</a:t>
                </a:r>
                <a:r>
                  <a:rPr lang="en-US" altLang="zh-CN" sz="2400" dirty="0">
                    <a:latin typeface="+mj-ea"/>
                    <a:ea typeface="+mj-ea"/>
                  </a:rPr>
                  <a:t>4</a:t>
                </a:r>
                <a:r>
                  <a:rPr lang="zh-CN" altLang="en-US" sz="2400" dirty="0">
                    <a:latin typeface="+mj-ea"/>
                    <a:ea typeface="+mj-ea"/>
                  </a:rPr>
                  <a:t>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接到第</a:t>
                </a:r>
                <a:r>
                  <a:rPr lang="en-US" altLang="zh-CN" sz="2400" dirty="0">
                    <a:latin typeface="+mj-ea"/>
                    <a:ea typeface="+mj-ea"/>
                  </a:rPr>
                  <a:t>2</a:t>
                </a:r>
                <a:r>
                  <a:rPr lang="zh-CN" altLang="en-US" sz="2400" dirty="0">
                    <a:latin typeface="+mj-ea"/>
                    <a:ea typeface="+mj-ea"/>
                  </a:rPr>
                  <a:t>片</a:t>
                </a:r>
                <a:r>
                  <a:rPr lang="en-US" altLang="zh-CN" sz="2400" dirty="0">
                    <a:latin typeface="+mj-ea"/>
                    <a:ea typeface="+mj-ea"/>
                  </a:rPr>
                  <a:t>74LS85</a:t>
                </a:r>
                <a:r>
                  <a:rPr lang="zh-CN" altLang="en-US" sz="2400" dirty="0">
                    <a:latin typeface="+mj-ea"/>
                    <a:ea typeface="+mj-ea"/>
                  </a:rPr>
                  <a:t>上，而将低</a:t>
                </a:r>
                <a:r>
                  <a:rPr lang="en-US" altLang="zh-CN" sz="2400" dirty="0">
                    <a:latin typeface="+mj-ea"/>
                    <a:ea typeface="+mj-ea"/>
                  </a:rPr>
                  <a:t>4</a:t>
                </a:r>
                <a:r>
                  <a:rPr lang="zh-CN" altLang="en-US" sz="2400" dirty="0">
                    <a:latin typeface="+mj-ea"/>
                    <a:ea typeface="+mj-ea"/>
                  </a:rPr>
                  <a:t>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接到第</a:t>
                </a:r>
                <a:r>
                  <a:rPr lang="en-US" altLang="zh-CN" sz="2400" dirty="0">
                    <a:latin typeface="+mj-ea"/>
                    <a:ea typeface="+mj-ea"/>
                  </a:rPr>
                  <a:t>1</a:t>
                </a:r>
                <a:r>
                  <a:rPr lang="zh-CN" altLang="en-US" sz="2400" dirty="0">
                    <a:latin typeface="+mj-ea"/>
                    <a:ea typeface="+mj-ea"/>
                  </a:rPr>
                  <a:t>片</a:t>
                </a:r>
                <a:r>
                  <a:rPr lang="en-US" altLang="zh-CN" sz="2400" dirty="0">
                    <a:latin typeface="+mj-ea"/>
                    <a:ea typeface="+mj-ea"/>
                  </a:rPr>
                  <a:t>74LS85</a:t>
                </a:r>
                <a:r>
                  <a:rPr lang="zh-CN" altLang="en-US" sz="2400" dirty="0">
                    <a:latin typeface="+mj-ea"/>
                    <a:ea typeface="+mj-ea"/>
                  </a:rPr>
                  <a:t>上，同时，把第</a:t>
                </a:r>
                <a:r>
                  <a:rPr lang="en-US" altLang="zh-CN" sz="2400" dirty="0">
                    <a:latin typeface="+mj-ea"/>
                    <a:ea typeface="+mj-ea"/>
                  </a:rPr>
                  <a:t>1</a:t>
                </a:r>
                <a:r>
                  <a:rPr lang="zh-CN" altLang="en-US" sz="2400" dirty="0">
                    <a:latin typeface="+mj-ea"/>
                    <a:ea typeface="+mj-ea"/>
                  </a:rPr>
                  <a:t>片的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&gt;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、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&lt;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=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接到第</a:t>
                </a:r>
                <a:r>
                  <a:rPr lang="en-US" altLang="zh-CN" sz="2400" dirty="0">
                    <a:latin typeface="+mj-ea"/>
                    <a:ea typeface="+mj-ea"/>
                  </a:rPr>
                  <a:t>2</a:t>
                </a:r>
                <a:r>
                  <a:rPr lang="zh-CN" altLang="en-US" sz="2400" dirty="0">
                    <a:latin typeface="+mj-ea"/>
                    <a:ea typeface="+mj-ea"/>
                  </a:rPr>
                  <a:t>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&gt;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i="1">
                        <a:latin typeface="Cambria Math"/>
                        <a:ea typeface="+mj-ea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i="1">
                        <a:latin typeface="Cambria Math"/>
                        <a:ea typeface="+mj-ea"/>
                      </a:rPr>
                      <m:t>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=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即可。</a:t>
                </a:r>
                <a:endParaRPr lang="en-US" altLang="zh-CN" sz="2400" dirty="0">
                  <a:latin typeface="+mj-ea"/>
                  <a:ea typeface="+mj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</a:rPr>
                  <a:t>因为第</a:t>
                </a:r>
                <a:r>
                  <a:rPr lang="en-US" altLang="zh-CN" sz="2400" dirty="0">
                    <a:latin typeface="+mj-ea"/>
                    <a:ea typeface="+mj-ea"/>
                  </a:rPr>
                  <a:t>1</a:t>
                </a:r>
                <a:r>
                  <a:rPr lang="zh-CN" altLang="en-US" sz="2400" dirty="0">
                    <a:latin typeface="+mj-ea"/>
                    <a:ea typeface="+mj-ea"/>
                  </a:rPr>
                  <a:t>片</a:t>
                </a:r>
                <a:r>
                  <a:rPr lang="en-US" altLang="zh-CN" sz="2400" dirty="0">
                    <a:latin typeface="+mj-ea"/>
                    <a:ea typeface="+mj-ea"/>
                  </a:rPr>
                  <a:t>74LS85</a:t>
                </a:r>
                <a:r>
                  <a:rPr lang="zh-CN" altLang="en-US" sz="2400" dirty="0">
                    <a:latin typeface="+mj-ea"/>
                    <a:ea typeface="+mj-ea"/>
                  </a:rPr>
                  <a:t>没有来自低位的比较信号输入，所以将它的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&gt;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接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0</m:t>
                    </m:r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=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  <a:ea typeface="+mj-ea"/>
                      </a:rPr>
                      <m:t>接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1.</m:t>
                    </m:r>
                  </m:oMath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284984"/>
                <a:ext cx="8676456" cy="2784417"/>
              </a:xfrm>
              <a:prstGeom prst="rect">
                <a:avLst/>
              </a:prstGeom>
              <a:blipFill rotWithShape="1">
                <a:blip r:embed="rId2"/>
                <a:stretch>
                  <a:fillRect l="-984" t="-1751" r="-1968" b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2636912"/>
            <a:ext cx="86963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多位数值比较器</a:t>
            </a:r>
            <a:endParaRPr lang="en-US" altLang="zh-CN" dirty="0"/>
          </a:p>
          <a:p>
            <a:pPr lvl="1"/>
            <a:r>
              <a:rPr lang="zh-CN" altLang="en-US" dirty="0"/>
              <a:t>例：用两片</a:t>
            </a:r>
            <a:r>
              <a:rPr lang="en-US" altLang="zh-CN" dirty="0"/>
              <a:t>74LS585</a:t>
            </a:r>
            <a:r>
              <a:rPr lang="zh-CN" altLang="en-US" dirty="0"/>
              <a:t>组成一个</a:t>
            </a:r>
            <a:r>
              <a:rPr lang="en-US" altLang="zh-CN" dirty="0"/>
              <a:t>8</a:t>
            </a:r>
            <a:r>
              <a:rPr lang="zh-CN" altLang="en-US" dirty="0"/>
              <a:t>位数值比较器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47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dirty="0"/>
              <a:t>组合逻辑电路的分析方法和设计方法</a:t>
            </a:r>
            <a:endParaRPr lang="en-US" altLang="zh-CN" dirty="0"/>
          </a:p>
          <a:p>
            <a:r>
              <a:rPr lang="zh-CN" altLang="en-US" dirty="0"/>
              <a:t>若干常用的组合逻辑电路</a:t>
            </a:r>
            <a:endParaRPr lang="en-US" altLang="zh-CN" dirty="0"/>
          </a:p>
          <a:p>
            <a:r>
              <a:rPr lang="zh-CN" altLang="en-US" b="1" dirty="0"/>
              <a:t>组合逻辑电路中的竞争</a:t>
            </a:r>
            <a:r>
              <a:rPr lang="en-US" altLang="zh-CN" b="1" dirty="0"/>
              <a:t>-</a:t>
            </a:r>
            <a:r>
              <a:rPr lang="zh-CN" altLang="en-US" b="1" dirty="0"/>
              <a:t>冒险现象</a:t>
            </a:r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340768"/>
            <a:ext cx="4896544" cy="4569371"/>
          </a:xfrm>
        </p:spPr>
        <p:txBody>
          <a:bodyPr/>
          <a:lstStyle/>
          <a:p>
            <a:r>
              <a:rPr lang="zh-CN" altLang="en-US" dirty="0"/>
              <a:t>竞争</a:t>
            </a:r>
            <a:r>
              <a:rPr lang="en-US" altLang="zh-CN" dirty="0"/>
              <a:t>-</a:t>
            </a:r>
            <a:r>
              <a:rPr lang="zh-CN" altLang="en-US" dirty="0"/>
              <a:t>冒险现象及其成因</a:t>
            </a:r>
            <a:endParaRPr lang="en-US" altLang="zh-CN" dirty="0"/>
          </a:p>
          <a:p>
            <a:pPr lvl="1"/>
            <a:r>
              <a:rPr lang="zh-CN" altLang="en-US" dirty="0"/>
              <a:t>竞争</a:t>
            </a:r>
            <a:endParaRPr lang="en-US" altLang="zh-CN" dirty="0"/>
          </a:p>
          <a:p>
            <a:pPr lvl="2"/>
            <a:r>
              <a:rPr lang="zh-CN" altLang="en-US" dirty="0"/>
              <a:t>门电路两个输入信号同时向相反的逻辑电平跳变的现象（</a:t>
            </a:r>
            <a:r>
              <a:rPr lang="en-US" altLang="zh-CN" dirty="0"/>
              <a:t>1</a:t>
            </a:r>
            <a:r>
              <a:rPr lang="en-US" altLang="zh-CN" dirty="0">
                <a:sym typeface="Wingdings" panose="05000000000000000000" pitchFamily="2" charset="2"/>
              </a:rPr>
              <a:t>0</a:t>
            </a:r>
            <a:r>
              <a:rPr lang="zh-CN" altLang="en-US" dirty="0">
                <a:sym typeface="Wingdings" panose="05000000000000000000" pitchFamily="2" charset="2"/>
              </a:rPr>
              <a:t>，</a:t>
            </a:r>
            <a:r>
              <a:rPr lang="en-US" altLang="zh-CN" dirty="0">
                <a:sym typeface="Wingdings" panose="05000000000000000000" pitchFamily="2" charset="2"/>
              </a:rPr>
              <a:t>01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sz="1000" dirty="0"/>
          </a:p>
          <a:p>
            <a:pPr lvl="1"/>
            <a:r>
              <a:rPr lang="zh-CN" altLang="en-US" dirty="0"/>
              <a:t>竞争</a:t>
            </a:r>
            <a:r>
              <a:rPr lang="en-US" altLang="zh-CN" dirty="0"/>
              <a:t>-</a:t>
            </a:r>
            <a:r>
              <a:rPr lang="zh-CN" altLang="en-US" dirty="0"/>
              <a:t>冒险</a:t>
            </a:r>
            <a:endParaRPr lang="en-US" altLang="zh-CN" dirty="0"/>
          </a:p>
          <a:p>
            <a:pPr lvl="2"/>
            <a:r>
              <a:rPr lang="zh-CN" altLang="en-US" dirty="0"/>
              <a:t>由于</a:t>
            </a:r>
            <a:r>
              <a:rPr lang="zh-CN" altLang="en-US" dirty="0">
                <a:solidFill>
                  <a:srgbClr val="FF0000"/>
                </a:solidFill>
              </a:rPr>
              <a:t>竞争</a:t>
            </a:r>
            <a:r>
              <a:rPr lang="zh-CN" altLang="en-US" dirty="0"/>
              <a:t>而在电路输出端可能产生</a:t>
            </a:r>
            <a:r>
              <a:rPr lang="zh-CN" altLang="en-US" dirty="0">
                <a:solidFill>
                  <a:srgbClr val="FF0000"/>
                </a:solidFill>
              </a:rPr>
              <a:t>尖峰脉冲</a:t>
            </a:r>
            <a:r>
              <a:rPr lang="zh-CN" altLang="en-US" dirty="0"/>
              <a:t>的现象</a:t>
            </a:r>
            <a:endParaRPr lang="en-US" altLang="zh-CN" dirty="0"/>
          </a:p>
          <a:p>
            <a:pPr lvl="2"/>
            <a:r>
              <a:rPr lang="zh-CN" altLang="en-US" dirty="0"/>
              <a:t>尖峰脉冲，又称电压毛刺</a:t>
            </a:r>
            <a:endParaRPr lang="en-US" altLang="zh-CN" dirty="0"/>
          </a:p>
        </p:txBody>
      </p:sp>
      <p:pic>
        <p:nvPicPr>
          <p:cNvPr id="5" name="Picture 5" descr="4-4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82" y="1268760"/>
            <a:ext cx="4302348" cy="496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492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竞争</a:t>
            </a:r>
            <a:r>
              <a:rPr lang="en-US" altLang="zh-CN" dirty="0"/>
              <a:t>-</a:t>
            </a:r>
            <a:r>
              <a:rPr lang="zh-CN" altLang="en-US" dirty="0"/>
              <a:t>冒险现象及其成因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线</a:t>
            </a:r>
            <a:r>
              <a:rPr lang="en-US" altLang="zh-CN" dirty="0"/>
              <a:t>-4</a:t>
            </a:r>
            <a:r>
              <a:rPr lang="zh-CN" altLang="en-US" dirty="0"/>
              <a:t>线译码器中的竞争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pic>
        <p:nvPicPr>
          <p:cNvPr id="6" name="Picture 5" descr="4-4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369" y="692696"/>
            <a:ext cx="5591911" cy="58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3636276"/>
                <a:ext cx="44644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j-ea"/>
                    <a:ea typeface="+mj-ea"/>
                  </a:rPr>
                  <a:t>当</a:t>
                </a:r>
                <a:r>
                  <a:rPr lang="en-US" altLang="zh-CN" sz="2400" dirty="0">
                    <a:latin typeface="+mj-ea"/>
                    <a:ea typeface="+mj-ea"/>
                  </a:rPr>
                  <a:t>AB</a:t>
                </a:r>
                <a:r>
                  <a:rPr lang="zh-CN" altLang="en-US" sz="2400" dirty="0">
                    <a:latin typeface="+mj-ea"/>
                    <a:ea typeface="+mj-ea"/>
                  </a:rPr>
                  <a:t>从</a:t>
                </a:r>
                <a:r>
                  <a:rPr lang="en-US" altLang="zh-CN" sz="2400" dirty="0">
                    <a:latin typeface="+mj-ea"/>
                    <a:ea typeface="+mj-ea"/>
                  </a:rPr>
                  <a:t>10</a:t>
                </a:r>
                <a:r>
                  <a:rPr lang="en-US" altLang="zh-CN" sz="2400" dirty="0">
                    <a:latin typeface="+mj-ea"/>
                    <a:ea typeface="+mj-ea"/>
                    <a:sym typeface="Wingdings" panose="05000000000000000000" pitchFamily="2" charset="2"/>
                  </a:rPr>
                  <a:t>01</a:t>
                </a:r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时，</a:t>
                </a:r>
                <a:endParaRPr lang="en-US" altLang="zh-CN" sz="2400" dirty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在动态过程中可能出现</a:t>
                </a:r>
                <a:r>
                  <a:rPr lang="en-US" altLang="zh-CN" sz="2400" dirty="0">
                    <a:latin typeface="+mj-ea"/>
                    <a:ea typeface="+mj-ea"/>
                    <a:sym typeface="Wingdings" panose="05000000000000000000" pitchFamily="2" charset="2"/>
                  </a:rPr>
                  <a:t>00</a:t>
                </a:r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或</a:t>
                </a:r>
                <a:r>
                  <a:rPr lang="en-US" altLang="zh-CN" sz="2400" dirty="0">
                    <a:latin typeface="+mj-ea"/>
                    <a:ea typeface="+mj-ea"/>
                    <a:sym typeface="Wingdings" panose="05000000000000000000" pitchFamily="2" charset="2"/>
                  </a:rPr>
                  <a:t>11</a:t>
                </a:r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，</a:t>
                </a:r>
                <a:endParaRPr lang="en-US" altLang="zh-CN" sz="2400" dirty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  <a:sym typeface="Wingdings" panose="05000000000000000000" pitchFamily="2" charset="2"/>
                  </a:rPr>
                  <a:t>和</a:t>
                </a:r>
                <a:r>
                  <a:rPr lang="en-US" altLang="zh-CN" sz="2400" dirty="0"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输出端就可能产生尖峰脉冲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636276"/>
                <a:ext cx="4464496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2186" t="-3502" r="-68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7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484784"/>
            <a:ext cx="8856984" cy="4569371"/>
          </a:xfrm>
        </p:spPr>
        <p:txBody>
          <a:bodyPr/>
          <a:lstStyle/>
          <a:p>
            <a:r>
              <a:rPr lang="zh-CN" altLang="en-US" dirty="0"/>
              <a:t>*检查竞争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sz="2400" dirty="0"/>
              <a:t>若输入变量每次只有一个改变状态，则通过逻辑函数式判断</a:t>
            </a:r>
            <a:endParaRPr lang="en-US" altLang="zh-CN" sz="2400" dirty="0"/>
          </a:p>
          <a:p>
            <a:pPr lvl="2"/>
            <a:r>
              <a:rPr lang="zh-CN" altLang="en-US" sz="2000" dirty="0"/>
              <a:t>如果输出端门电路的两个输入信号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A</a:t>
            </a:r>
            <a:r>
              <a:rPr lang="en-US" altLang="zh-CN" sz="2000" dirty="0">
                <a:sym typeface="Symbol" pitchFamily="18" charset="2"/>
              </a:rPr>
              <a:t></a:t>
            </a:r>
            <a:r>
              <a:rPr lang="zh-CN" altLang="en-US" sz="2000" dirty="0">
                <a:sym typeface="Symbol" pitchFamily="18" charset="2"/>
              </a:rPr>
              <a:t>是输入变量</a:t>
            </a:r>
            <a:r>
              <a:rPr lang="en-US" altLang="zh-CN" sz="2000" dirty="0">
                <a:sym typeface="Symbol" pitchFamily="18" charset="2"/>
              </a:rPr>
              <a:t>A</a:t>
            </a:r>
            <a:r>
              <a:rPr lang="zh-CN" altLang="en-US" sz="2000" dirty="0">
                <a:sym typeface="Symbol" pitchFamily="18" charset="2"/>
              </a:rPr>
              <a:t>经过两个不同的传输途径而来，则当输入变量</a:t>
            </a:r>
            <a:r>
              <a:rPr lang="en-US" altLang="zh-CN" sz="2000" dirty="0">
                <a:sym typeface="Symbol" pitchFamily="18" charset="2"/>
              </a:rPr>
              <a:t>A</a:t>
            </a:r>
            <a:r>
              <a:rPr lang="zh-CN" altLang="en-US" sz="2000" dirty="0">
                <a:sym typeface="Symbol" pitchFamily="18" charset="2"/>
              </a:rPr>
              <a:t>的状态发生突变时输出端有可能产生尖峰脉冲，故只要</a:t>
            </a:r>
            <a:r>
              <a:rPr lang="zh-CN" altLang="en-US" sz="2000" dirty="0"/>
              <a:t>输出端的函数在一定条件下可以简化成</a:t>
            </a:r>
            <a:r>
              <a:rPr lang="en-US" altLang="zh-CN" sz="2000" dirty="0"/>
              <a:t>Y=A+A’</a:t>
            </a:r>
            <a:r>
              <a:rPr lang="zh-CN" altLang="en-US" sz="2000" dirty="0"/>
              <a:t>或</a:t>
            </a:r>
            <a:r>
              <a:rPr lang="en-US" altLang="zh-CN" sz="2000" dirty="0"/>
              <a:t>Y=AA’</a:t>
            </a:r>
            <a:r>
              <a:rPr lang="zh-CN" altLang="en-US" sz="2000" dirty="0"/>
              <a:t>，则可判定存在竞争</a:t>
            </a:r>
            <a:r>
              <a:rPr lang="en-US" altLang="zh-CN" sz="2000" dirty="0"/>
              <a:t>-</a:t>
            </a:r>
            <a:r>
              <a:rPr lang="zh-CN" altLang="en-US" sz="2000" dirty="0"/>
              <a:t>冒险现象</a:t>
            </a:r>
            <a:endParaRPr lang="en-US" altLang="zh-CN" sz="2000" dirty="0"/>
          </a:p>
          <a:p>
            <a:pPr lvl="1"/>
            <a:r>
              <a:rPr lang="zh-CN" altLang="en-US" sz="2400" dirty="0"/>
              <a:t>计算机辅助分析</a:t>
            </a:r>
            <a:endParaRPr lang="en-US" altLang="zh-CN" sz="2400" dirty="0"/>
          </a:p>
          <a:p>
            <a:pPr lvl="1"/>
            <a:r>
              <a:rPr lang="zh-CN" altLang="en-US" sz="2400" dirty="0"/>
              <a:t>实验检查电路的输出端</a:t>
            </a:r>
            <a:endParaRPr lang="en-US" altLang="zh-CN" sz="240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61" y="908720"/>
            <a:ext cx="462915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61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484784"/>
            <a:ext cx="8856984" cy="4569371"/>
          </a:xfrm>
        </p:spPr>
        <p:txBody>
          <a:bodyPr/>
          <a:lstStyle/>
          <a:p>
            <a:r>
              <a:rPr lang="zh-CN" altLang="en-US" dirty="0"/>
              <a:t>*检查竞争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判断下图两个电路中是否存在竞争</a:t>
            </a:r>
            <a:r>
              <a:rPr lang="en-US" altLang="zh-CN" dirty="0"/>
              <a:t>-</a:t>
            </a:r>
            <a:r>
              <a:rPr lang="zh-CN" altLang="en-US" dirty="0"/>
              <a:t>冒险现象。已知任何瞬时输入变量只可能有一个改变状态</a:t>
            </a:r>
            <a:endParaRPr lang="en-US" altLang="zh-CN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" y="3284984"/>
            <a:ext cx="9090424" cy="210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3926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484785"/>
            <a:ext cx="8712968" cy="1944216"/>
          </a:xfrm>
        </p:spPr>
        <p:txBody>
          <a:bodyPr/>
          <a:lstStyle/>
          <a:p>
            <a:r>
              <a:rPr lang="zh-CN" altLang="en-US" dirty="0"/>
              <a:t>*检查竞争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dirty="0"/>
              <a:t>解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(a)</a:t>
            </a:r>
            <a:endParaRPr lang="en-US" altLang="zh-CN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6" y="3521321"/>
            <a:ext cx="44958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88035" y="2564904"/>
                <a:ext cx="6323013" cy="1017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输出的逻辑函数式可写为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𝑌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𝐴𝐵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endParaRPr lang="en-US" altLang="zh-CN" sz="2800" dirty="0">
                  <a:latin typeface="+mj-ea"/>
                  <a:ea typeface="+mj-ea"/>
                </a:endParaRPr>
              </a:p>
              <a:p>
                <a:endParaRPr lang="zh-CN" altLang="en-US" sz="2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035" y="2564904"/>
                <a:ext cx="6323013" cy="1017715"/>
              </a:xfrm>
              <a:prstGeom prst="rect">
                <a:avLst/>
              </a:prstGeom>
              <a:blipFill rotWithShape="1">
                <a:blip r:embed="rId3"/>
                <a:stretch>
                  <a:fillRect l="-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88034" y="3073761"/>
                <a:ext cx="5890202" cy="1017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当</a:t>
                </a:r>
                <a:r>
                  <a:rPr lang="en-US" altLang="zh-CN" sz="2800" dirty="0">
                    <a:latin typeface="+mj-ea"/>
                    <a:ea typeface="+mj-ea"/>
                    <a:sym typeface="Wingdings" panose="05000000000000000000" pitchFamily="2" charset="2"/>
                  </a:rPr>
                  <a:t>B=C=1</a:t>
                </a:r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时，上式将成为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𝑌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800" dirty="0">
                  <a:latin typeface="+mj-ea"/>
                  <a:ea typeface="+mj-ea"/>
                </a:endParaRPr>
              </a:p>
              <a:p>
                <a:endParaRPr lang="zh-CN" altLang="en-US" sz="2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034" y="3073761"/>
                <a:ext cx="5890202" cy="1017715"/>
              </a:xfrm>
              <a:prstGeom prst="rect">
                <a:avLst/>
              </a:prstGeom>
              <a:blipFill rotWithShape="1">
                <a:blip r:embed="rId4"/>
                <a:stretch>
                  <a:fillRect l="-2068" t="-5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938956" y="4041089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所以存在竞争</a:t>
            </a:r>
            <a:r>
              <a:rPr lang="en-US" altLang="zh-CN" sz="2800" dirty="0">
                <a:latin typeface="+mj-ea"/>
                <a:ea typeface="+mj-ea"/>
              </a:rPr>
              <a:t>-</a:t>
            </a:r>
            <a:r>
              <a:rPr lang="zh-CN" altLang="en-US" sz="2800" dirty="0">
                <a:latin typeface="+mj-ea"/>
                <a:ea typeface="+mj-ea"/>
              </a:rPr>
              <a:t>冒险现象</a:t>
            </a:r>
          </a:p>
        </p:txBody>
      </p:sp>
    </p:spTree>
    <p:extLst>
      <p:ext uri="{BB962C8B-B14F-4D97-AF65-F5344CB8AC3E}">
        <p14:creationId xmlns:p14="http://schemas.microsoft.com/office/powerpoint/2010/main" val="11489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组合逻辑电路的分析方法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>
                <a:sym typeface="Wingdings" panose="05000000000000000000" pitchFamily="2" charset="2"/>
              </a:rPr>
              <a:t>(1)</a:t>
            </a:r>
            <a:r>
              <a:rPr lang="zh-CN" altLang="en-US" sz="2800" dirty="0">
                <a:sym typeface="Wingdings" panose="05000000000000000000" pitchFamily="2" charset="2"/>
              </a:rPr>
              <a:t>根据给出的逻辑图写出输出与输入之间关系的逻辑式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1800" dirty="0">
              <a:sym typeface="Wingdings" panose="05000000000000000000" pitchFamily="2" charset="2"/>
            </a:endParaRPr>
          </a:p>
          <a:p>
            <a:r>
              <a:rPr lang="en-US" altLang="zh-CN" sz="2800" dirty="0">
                <a:sym typeface="Wingdings" panose="05000000000000000000" pitchFamily="2" charset="2"/>
              </a:rPr>
              <a:t>(2)</a:t>
            </a:r>
            <a:r>
              <a:rPr lang="zh-CN" altLang="en-US" sz="2800" dirty="0">
                <a:sym typeface="Wingdings" panose="05000000000000000000" pitchFamily="2" charset="2"/>
              </a:rPr>
              <a:t>转化为真值表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endParaRPr lang="en-US" altLang="zh-CN" sz="1000" dirty="0">
              <a:sym typeface="Wingdings" panose="05000000000000000000" pitchFamily="2" charset="2"/>
            </a:endParaRPr>
          </a:p>
          <a:p>
            <a:r>
              <a:rPr lang="zh-CN" altLang="en-US" sz="2800" dirty="0">
                <a:sym typeface="Wingdings" panose="05000000000000000000" pitchFamily="2" charset="2"/>
              </a:rPr>
              <a:t>结论：这个电路可以用来判别输入的</a:t>
            </a:r>
            <a:r>
              <a:rPr lang="en-US" altLang="zh-CN" sz="2800" dirty="0">
                <a:sym typeface="Wingdings" panose="05000000000000000000" pitchFamily="2" charset="2"/>
              </a:rPr>
              <a:t>4</a:t>
            </a:r>
            <a:r>
              <a:rPr lang="zh-CN" altLang="en-US" sz="2800" dirty="0">
                <a:sym typeface="Wingdings" panose="05000000000000000000" pitchFamily="2" charset="2"/>
              </a:rPr>
              <a:t>位二进制数</a:t>
            </a:r>
            <a:r>
              <a:rPr lang="en-US" altLang="zh-CN" sz="2800" dirty="0">
                <a:sym typeface="Wingdings" panose="05000000000000000000" pitchFamily="2" charset="2"/>
              </a:rPr>
              <a:t>		</a:t>
            </a:r>
            <a:r>
              <a:rPr lang="zh-CN" altLang="en-US" sz="2800" dirty="0">
                <a:sym typeface="Wingdings" panose="05000000000000000000" pitchFamily="2" charset="2"/>
              </a:rPr>
              <a:t>数值的范围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21" y="2889783"/>
            <a:ext cx="8532080" cy="141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2180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6" y="3230747"/>
            <a:ext cx="46577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484785"/>
            <a:ext cx="8712968" cy="1944216"/>
          </a:xfrm>
        </p:spPr>
        <p:txBody>
          <a:bodyPr/>
          <a:lstStyle/>
          <a:p>
            <a:r>
              <a:rPr lang="zh-CN" altLang="en-US" dirty="0"/>
              <a:t>*检查竞争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dirty="0"/>
              <a:t>解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(b)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07704" y="2649159"/>
                <a:ext cx="660038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输出的逻辑函数式可写为</a:t>
                </a:r>
                <a:endParaRPr lang="en-US" altLang="zh-CN" sz="2800" dirty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 marL="0" lvl="2" algn="ctr"/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𝑌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=(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800" b="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altLang="zh-CN" sz="2800" b="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)</m:t>
                    </m:r>
                    <m:r>
                      <a:rPr lang="en-US" altLang="zh-CN" sz="280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CN" sz="2800" b="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  <a:ea typeface="+mj-ea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800" i="1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2800" b="0" i="1" smtClean="0">
                        <a:latin typeface="Cambria Math"/>
                        <a:ea typeface="+mj-ea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2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649159"/>
                <a:ext cx="6600389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939" t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877" y="3624510"/>
                <a:ext cx="4264309" cy="14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2"/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当</a:t>
                </a:r>
                <a:r>
                  <a:rPr lang="en-US" altLang="zh-CN" sz="2800" dirty="0">
                    <a:latin typeface="+mj-ea"/>
                    <a:ea typeface="+mj-ea"/>
                    <a:sym typeface="Wingdings" panose="05000000000000000000" pitchFamily="2" charset="2"/>
                  </a:rPr>
                  <a:t>A=C=0</a:t>
                </a:r>
                <a:r>
                  <a:rPr lang="zh-CN" altLang="en-US" sz="2800" dirty="0">
                    <a:latin typeface="+mj-ea"/>
                    <a:ea typeface="+mj-ea"/>
                    <a:sym typeface="Wingdings" panose="05000000000000000000" pitchFamily="2" charset="2"/>
                  </a:rPr>
                  <a:t>时，上式将成为 </a:t>
                </a:r>
                <a:endParaRPr lang="en-US" altLang="zh-CN" sz="2800" i="1" dirty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  <a:ea typeface="+mj-ea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n-US" altLang="zh-CN" sz="2800" i="1">
                          <a:latin typeface="Cambria Math"/>
                          <a:ea typeface="+mj-ea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  <a:ea typeface="+mj-ea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+mj-ea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+mj-ea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  <a:ea typeface="+mj-ea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latin typeface="+mj-ea"/>
                  <a:ea typeface="+mj-ea"/>
                </a:endParaRPr>
              </a:p>
              <a:p>
                <a:endParaRPr lang="zh-CN" altLang="en-US" sz="28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77" y="3624510"/>
                <a:ext cx="4264309" cy="1418658"/>
              </a:xfrm>
              <a:prstGeom prst="rect">
                <a:avLst/>
              </a:prstGeom>
              <a:blipFill rotWithShape="1">
                <a:blip r:embed="rId5"/>
                <a:stretch>
                  <a:fillRect l="-3004" t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639021" y="4781558"/>
            <a:ext cx="424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所以也存在竞争</a:t>
            </a:r>
            <a:r>
              <a:rPr lang="en-US" altLang="zh-CN" sz="2800" dirty="0">
                <a:latin typeface="+mj-ea"/>
                <a:ea typeface="+mj-ea"/>
              </a:rPr>
              <a:t>-</a:t>
            </a:r>
            <a:r>
              <a:rPr lang="zh-CN" altLang="en-US" sz="2800" dirty="0">
                <a:latin typeface="+mj-ea"/>
                <a:ea typeface="+mj-ea"/>
              </a:rPr>
              <a:t>冒险现象</a:t>
            </a:r>
          </a:p>
        </p:txBody>
      </p:sp>
    </p:spTree>
    <p:extLst>
      <p:ext uri="{BB962C8B-B14F-4D97-AF65-F5344CB8AC3E}">
        <p14:creationId xmlns:p14="http://schemas.microsoft.com/office/powerpoint/2010/main" val="40753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6610" y="1356139"/>
            <a:ext cx="8892480" cy="4569371"/>
          </a:xfrm>
        </p:spPr>
        <p:txBody>
          <a:bodyPr/>
          <a:lstStyle/>
          <a:p>
            <a:r>
              <a:rPr lang="zh-CN" altLang="en-US" dirty="0"/>
              <a:t>消除竞争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dirty="0"/>
              <a:t>接入滤波电容</a:t>
            </a:r>
            <a:endParaRPr lang="en-US" altLang="zh-CN" dirty="0"/>
          </a:p>
          <a:p>
            <a:pPr lvl="2"/>
            <a:r>
              <a:rPr lang="zh-CN" altLang="en-US" dirty="0"/>
              <a:t>尖峰脉冲很窄，用很小的电容就可将尖峰削弱到 </a:t>
            </a:r>
            <a:r>
              <a:rPr lang="en-US" altLang="zh-CN" dirty="0"/>
              <a:t>V</a:t>
            </a:r>
            <a:r>
              <a:rPr lang="en-US" altLang="zh-CN" sz="1600" baseline="-25000" dirty="0"/>
              <a:t>TH</a:t>
            </a:r>
            <a:r>
              <a:rPr lang="en-US" altLang="zh-CN" dirty="0"/>
              <a:t> </a:t>
            </a:r>
            <a:r>
              <a:rPr lang="zh-CN" altLang="en-US" dirty="0"/>
              <a:t>以下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40" name="Group 3"/>
          <p:cNvGrpSpPr>
            <a:grpSpLocks/>
          </p:cNvGrpSpPr>
          <p:nvPr/>
        </p:nvGrpSpPr>
        <p:grpSpPr bwMode="auto">
          <a:xfrm>
            <a:off x="415621" y="3045735"/>
            <a:ext cx="4510088" cy="1590676"/>
            <a:chOff x="441" y="1887"/>
            <a:chExt cx="3109" cy="1002"/>
          </a:xfrm>
        </p:grpSpPr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1101" y="2000"/>
              <a:ext cx="1077" cy="800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rgbClr val="3399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Line 5"/>
            <p:cNvSpPr>
              <a:spLocks noChangeShapeType="1"/>
            </p:cNvSpPr>
            <p:nvPr/>
          </p:nvSpPr>
          <p:spPr bwMode="auto">
            <a:xfrm>
              <a:off x="690" y="2154"/>
              <a:ext cx="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Line 6"/>
            <p:cNvSpPr>
              <a:spLocks noChangeShapeType="1"/>
            </p:cNvSpPr>
            <p:nvPr/>
          </p:nvSpPr>
          <p:spPr bwMode="auto">
            <a:xfrm>
              <a:off x="689" y="2311"/>
              <a:ext cx="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>
              <a:off x="689" y="2678"/>
              <a:ext cx="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-5400000">
              <a:off x="725" y="2326"/>
              <a:ext cx="340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itchFamily="2" charset="-122"/>
                </a:rPr>
                <a:t>…</a:t>
              </a:r>
            </a:p>
          </p:txBody>
        </p:sp>
        <p:sp>
          <p:nvSpPr>
            <p:cNvPr id="46" name="Line 9"/>
            <p:cNvSpPr>
              <a:spLocks noChangeShapeType="1"/>
            </p:cNvSpPr>
            <p:nvPr/>
          </p:nvSpPr>
          <p:spPr bwMode="auto">
            <a:xfrm>
              <a:off x="2181" y="2389"/>
              <a:ext cx="10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2515" y="2333"/>
              <a:ext cx="322" cy="1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>
              <a:off x="3093" y="2389"/>
              <a:ext cx="0" cy="1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2993" y="2566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2993" y="2644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3093" y="2644"/>
              <a:ext cx="0" cy="2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2993" y="2889"/>
              <a:ext cx="211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Text Box 16"/>
            <p:cNvSpPr txBox="1">
              <a:spLocks noChangeArrowheads="1"/>
            </p:cNvSpPr>
            <p:nvPr/>
          </p:nvSpPr>
          <p:spPr bwMode="auto">
            <a:xfrm>
              <a:off x="1074" y="2228"/>
              <a:ext cx="11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组合电路</a:t>
              </a:r>
            </a:p>
          </p:txBody>
        </p:sp>
        <p:sp>
          <p:nvSpPr>
            <p:cNvPr id="54" name="Oval 17"/>
            <p:cNvSpPr>
              <a:spLocks noChangeArrowheads="1"/>
            </p:cNvSpPr>
            <p:nvPr/>
          </p:nvSpPr>
          <p:spPr bwMode="auto">
            <a:xfrm>
              <a:off x="2366" y="2364"/>
              <a:ext cx="47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Oval 18"/>
            <p:cNvSpPr>
              <a:spLocks noChangeArrowheads="1"/>
            </p:cNvSpPr>
            <p:nvPr/>
          </p:nvSpPr>
          <p:spPr bwMode="auto">
            <a:xfrm>
              <a:off x="3068" y="2364"/>
              <a:ext cx="47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441" y="1887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x</a:t>
              </a:r>
              <a:r>
                <a:rPr lang="en-US" altLang="zh-CN" baseline="-25000">
                  <a:ea typeface="宋体" pitchFamily="2" charset="-122"/>
                </a:rPr>
                <a:t>1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441" y="2077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x</a:t>
              </a:r>
              <a:r>
                <a:rPr lang="en-US" altLang="zh-CN" baseline="-25000">
                  <a:ea typeface="宋体" pitchFamily="2" charset="-122"/>
                </a:rPr>
                <a:t>2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441" y="2476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x</a:t>
              </a:r>
              <a:r>
                <a:rPr lang="en-US" altLang="zh-CN" i="1" baseline="-25000">
                  <a:ea typeface="宋体" pitchFamily="2" charset="-122"/>
                </a:rPr>
                <a:t>n</a:t>
              </a: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59" name="Text Box 22"/>
            <p:cNvSpPr txBox="1">
              <a:spLocks noChangeArrowheads="1"/>
            </p:cNvSpPr>
            <p:nvPr/>
          </p:nvSpPr>
          <p:spPr bwMode="auto">
            <a:xfrm>
              <a:off x="3221" y="2110"/>
              <a:ext cx="3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F'</a:t>
              </a: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2287" y="2099"/>
              <a:ext cx="2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F</a:t>
              </a:r>
            </a:p>
          </p:txBody>
        </p:sp>
        <p:sp>
          <p:nvSpPr>
            <p:cNvPr id="61" name="Text Box 24"/>
            <p:cNvSpPr txBox="1">
              <a:spLocks noChangeArrowheads="1"/>
            </p:cNvSpPr>
            <p:nvPr/>
          </p:nvSpPr>
          <p:spPr bwMode="auto">
            <a:xfrm>
              <a:off x="2745" y="2476"/>
              <a:ext cx="2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C</a:t>
              </a: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2566" y="2066"/>
              <a:ext cx="2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R</a:t>
              </a:r>
            </a:p>
          </p:txBody>
        </p:sp>
      </p:grpSp>
      <p:grpSp>
        <p:nvGrpSpPr>
          <p:cNvPr id="75" name="Group 26"/>
          <p:cNvGrpSpPr>
            <a:grpSpLocks/>
          </p:cNvGrpSpPr>
          <p:nvPr/>
        </p:nvGrpSpPr>
        <p:grpSpPr bwMode="auto">
          <a:xfrm>
            <a:off x="5538901" y="2830437"/>
            <a:ext cx="3087689" cy="1669449"/>
            <a:chOff x="3398" y="1543"/>
            <a:chExt cx="1945" cy="1015"/>
          </a:xfrm>
        </p:grpSpPr>
        <p:sp>
          <p:nvSpPr>
            <p:cNvPr id="76" name="Line 27"/>
            <p:cNvSpPr>
              <a:spLocks noChangeShapeType="1"/>
            </p:cNvSpPr>
            <p:nvPr/>
          </p:nvSpPr>
          <p:spPr bwMode="auto">
            <a:xfrm>
              <a:off x="3645" y="2453"/>
              <a:ext cx="1545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Line 28"/>
            <p:cNvSpPr>
              <a:spLocks noChangeShapeType="1"/>
            </p:cNvSpPr>
            <p:nvPr/>
          </p:nvSpPr>
          <p:spPr bwMode="auto">
            <a:xfrm flipV="1">
              <a:off x="3645" y="1620"/>
              <a:ext cx="0" cy="833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3645" y="2098"/>
              <a:ext cx="1411" cy="300"/>
            </a:xfrm>
            <a:custGeom>
              <a:avLst/>
              <a:gdLst>
                <a:gd name="T0" fmla="*/ 0 w 1411"/>
                <a:gd name="T1" fmla="*/ 278 h 300"/>
                <a:gd name="T2" fmla="*/ 311 w 1411"/>
                <a:gd name="T3" fmla="*/ 278 h 300"/>
                <a:gd name="T4" fmla="*/ 311 w 1411"/>
                <a:gd name="T5" fmla="*/ 0 h 300"/>
                <a:gd name="T6" fmla="*/ 911 w 1411"/>
                <a:gd name="T7" fmla="*/ 0 h 300"/>
                <a:gd name="T8" fmla="*/ 911 w 1411"/>
                <a:gd name="T9" fmla="*/ 300 h 300"/>
                <a:gd name="T10" fmla="*/ 1089 w 1411"/>
                <a:gd name="T11" fmla="*/ 300 h 300"/>
                <a:gd name="T12" fmla="*/ 1089 w 1411"/>
                <a:gd name="T13" fmla="*/ 11 h 300"/>
                <a:gd name="T14" fmla="*/ 1411 w 1411"/>
                <a:gd name="T15" fmla="*/ 11 h 3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11" h="300">
                  <a:moveTo>
                    <a:pt x="0" y="278"/>
                  </a:moveTo>
                  <a:lnTo>
                    <a:pt x="311" y="278"/>
                  </a:lnTo>
                  <a:lnTo>
                    <a:pt x="311" y="0"/>
                  </a:lnTo>
                  <a:lnTo>
                    <a:pt x="911" y="0"/>
                  </a:lnTo>
                  <a:lnTo>
                    <a:pt x="911" y="300"/>
                  </a:lnTo>
                  <a:lnTo>
                    <a:pt x="1089" y="300"/>
                  </a:lnTo>
                  <a:lnTo>
                    <a:pt x="1089" y="11"/>
                  </a:lnTo>
                  <a:lnTo>
                    <a:pt x="1411" y="11"/>
                  </a:lnTo>
                </a:path>
              </a:pathLst>
            </a:custGeom>
            <a:noFill/>
            <a:ln w="1905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Text Box 30"/>
            <p:cNvSpPr txBox="1">
              <a:spLocks noChangeArrowheads="1"/>
            </p:cNvSpPr>
            <p:nvPr/>
          </p:nvSpPr>
          <p:spPr bwMode="auto">
            <a:xfrm>
              <a:off x="3398" y="1543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itchFamily="2" charset="-122"/>
                </a:rPr>
                <a:t>F</a:t>
              </a:r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5165" y="223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t</a:t>
              </a:r>
            </a:p>
          </p:txBody>
        </p:sp>
      </p:grpSp>
      <p:grpSp>
        <p:nvGrpSpPr>
          <p:cNvPr id="81" name="Group 35"/>
          <p:cNvGrpSpPr>
            <a:grpSpLocks/>
          </p:cNvGrpSpPr>
          <p:nvPr/>
        </p:nvGrpSpPr>
        <p:grpSpPr bwMode="auto">
          <a:xfrm>
            <a:off x="5403169" y="4410501"/>
            <a:ext cx="3259139" cy="1691828"/>
            <a:chOff x="3312" y="2736"/>
            <a:chExt cx="2053" cy="1022"/>
          </a:xfrm>
        </p:grpSpPr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3645" y="3643"/>
              <a:ext cx="1567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Line 37"/>
            <p:cNvSpPr>
              <a:spLocks noChangeShapeType="1"/>
            </p:cNvSpPr>
            <p:nvPr/>
          </p:nvSpPr>
          <p:spPr bwMode="auto">
            <a:xfrm flipV="1">
              <a:off x="3645" y="2810"/>
              <a:ext cx="0" cy="833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3645" y="3216"/>
              <a:ext cx="1533" cy="371"/>
            </a:xfrm>
            <a:custGeom>
              <a:avLst/>
              <a:gdLst>
                <a:gd name="T0" fmla="*/ 0 w 1533"/>
                <a:gd name="T1" fmla="*/ 371 h 371"/>
                <a:gd name="T2" fmla="*/ 141 w 1533"/>
                <a:gd name="T3" fmla="*/ 354 h 371"/>
                <a:gd name="T4" fmla="*/ 233 w 1533"/>
                <a:gd name="T5" fmla="*/ 326 h 371"/>
                <a:gd name="T6" fmla="*/ 267 w 1533"/>
                <a:gd name="T7" fmla="*/ 264 h 371"/>
                <a:gd name="T8" fmla="*/ 291 w 1533"/>
                <a:gd name="T9" fmla="*/ 192 h 371"/>
                <a:gd name="T10" fmla="*/ 315 w 1533"/>
                <a:gd name="T11" fmla="*/ 114 h 371"/>
                <a:gd name="T12" fmla="*/ 344 w 1533"/>
                <a:gd name="T13" fmla="*/ 60 h 371"/>
                <a:gd name="T14" fmla="*/ 387 w 1533"/>
                <a:gd name="T15" fmla="*/ 30 h 371"/>
                <a:gd name="T16" fmla="*/ 478 w 1533"/>
                <a:gd name="T17" fmla="*/ 15 h 371"/>
                <a:gd name="T18" fmla="*/ 573 w 1533"/>
                <a:gd name="T19" fmla="*/ 6 h 371"/>
                <a:gd name="T20" fmla="*/ 678 w 1533"/>
                <a:gd name="T21" fmla="*/ 4 h 371"/>
                <a:gd name="T22" fmla="*/ 822 w 1533"/>
                <a:gd name="T23" fmla="*/ 4 h 371"/>
                <a:gd name="T24" fmla="*/ 922 w 1533"/>
                <a:gd name="T25" fmla="*/ 26 h 371"/>
                <a:gd name="T26" fmla="*/ 1000 w 1533"/>
                <a:gd name="T27" fmla="*/ 137 h 371"/>
                <a:gd name="T28" fmla="*/ 1089 w 1533"/>
                <a:gd name="T29" fmla="*/ 37 h 371"/>
                <a:gd name="T30" fmla="*/ 1089 w 1533"/>
                <a:gd name="T31" fmla="*/ 37 h 371"/>
                <a:gd name="T32" fmla="*/ 1173 w 1533"/>
                <a:gd name="T33" fmla="*/ 12 h 371"/>
                <a:gd name="T34" fmla="*/ 1263 w 1533"/>
                <a:gd name="T35" fmla="*/ 0 h 371"/>
                <a:gd name="T36" fmla="*/ 1347 w 1533"/>
                <a:gd name="T37" fmla="*/ 6 h 371"/>
                <a:gd name="T38" fmla="*/ 1437 w 1533"/>
                <a:gd name="T39" fmla="*/ 0 h 371"/>
                <a:gd name="T40" fmla="*/ 1533 w 1533"/>
                <a:gd name="T41" fmla="*/ 15 h 3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33" h="371">
                  <a:moveTo>
                    <a:pt x="0" y="371"/>
                  </a:moveTo>
                  <a:lnTo>
                    <a:pt x="141" y="354"/>
                  </a:lnTo>
                  <a:lnTo>
                    <a:pt x="233" y="326"/>
                  </a:lnTo>
                  <a:lnTo>
                    <a:pt x="267" y="264"/>
                  </a:lnTo>
                  <a:lnTo>
                    <a:pt x="291" y="192"/>
                  </a:lnTo>
                  <a:lnTo>
                    <a:pt x="315" y="114"/>
                  </a:lnTo>
                  <a:lnTo>
                    <a:pt x="344" y="60"/>
                  </a:lnTo>
                  <a:lnTo>
                    <a:pt x="387" y="30"/>
                  </a:lnTo>
                  <a:lnTo>
                    <a:pt x="478" y="15"/>
                  </a:lnTo>
                  <a:lnTo>
                    <a:pt x="573" y="6"/>
                  </a:lnTo>
                  <a:lnTo>
                    <a:pt x="678" y="4"/>
                  </a:lnTo>
                  <a:lnTo>
                    <a:pt x="822" y="4"/>
                  </a:lnTo>
                  <a:lnTo>
                    <a:pt x="922" y="26"/>
                  </a:lnTo>
                  <a:lnTo>
                    <a:pt x="1000" y="137"/>
                  </a:lnTo>
                  <a:lnTo>
                    <a:pt x="1089" y="37"/>
                  </a:lnTo>
                  <a:lnTo>
                    <a:pt x="1173" y="12"/>
                  </a:lnTo>
                  <a:lnTo>
                    <a:pt x="1263" y="0"/>
                  </a:lnTo>
                  <a:lnTo>
                    <a:pt x="1347" y="6"/>
                  </a:lnTo>
                  <a:lnTo>
                    <a:pt x="1437" y="0"/>
                  </a:lnTo>
                  <a:lnTo>
                    <a:pt x="1533" y="15"/>
                  </a:lnTo>
                </a:path>
              </a:pathLst>
            </a:custGeom>
            <a:noFill/>
            <a:ln w="1905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Text Box 39"/>
            <p:cNvSpPr txBox="1">
              <a:spLocks noChangeArrowheads="1"/>
            </p:cNvSpPr>
            <p:nvPr/>
          </p:nvSpPr>
          <p:spPr bwMode="auto">
            <a:xfrm>
              <a:off x="3312" y="2736"/>
              <a:ext cx="3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itchFamily="2" charset="-122"/>
                </a:rPr>
                <a:t>F’</a:t>
              </a:r>
            </a:p>
          </p:txBody>
        </p:sp>
        <p:sp>
          <p:nvSpPr>
            <p:cNvPr id="86" name="Rectangle 40"/>
            <p:cNvSpPr>
              <a:spLocks noChangeArrowheads="1"/>
            </p:cNvSpPr>
            <p:nvPr/>
          </p:nvSpPr>
          <p:spPr bwMode="auto">
            <a:xfrm>
              <a:off x="5187" y="343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i="1">
                  <a:ea typeface="宋体" pitchFamily="2" charset="-122"/>
                </a:rPr>
                <a:t>t</a:t>
              </a:r>
            </a:p>
          </p:txBody>
        </p:sp>
      </p:grpSp>
      <p:grpSp>
        <p:nvGrpSpPr>
          <p:cNvPr id="87" name="Group 32"/>
          <p:cNvGrpSpPr>
            <a:grpSpLocks/>
          </p:cNvGrpSpPr>
          <p:nvPr/>
        </p:nvGrpSpPr>
        <p:grpSpPr bwMode="auto">
          <a:xfrm>
            <a:off x="7349734" y="3718835"/>
            <a:ext cx="318610" cy="2193121"/>
            <a:chOff x="4557" y="2099"/>
            <a:chExt cx="178" cy="1566"/>
          </a:xfrm>
        </p:grpSpPr>
        <p:sp>
          <p:nvSpPr>
            <p:cNvPr id="88" name="Line 33"/>
            <p:cNvSpPr>
              <a:spLocks noChangeShapeType="1"/>
            </p:cNvSpPr>
            <p:nvPr/>
          </p:nvSpPr>
          <p:spPr bwMode="auto">
            <a:xfrm>
              <a:off x="4557" y="2099"/>
              <a:ext cx="0" cy="155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34"/>
            <p:cNvSpPr>
              <a:spLocks noChangeShapeType="1"/>
            </p:cNvSpPr>
            <p:nvPr/>
          </p:nvSpPr>
          <p:spPr bwMode="auto">
            <a:xfrm>
              <a:off x="4735" y="2110"/>
              <a:ext cx="0" cy="1555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dash"/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kern="1200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0" name="Text Box 41"/>
          <p:cNvSpPr txBox="1">
            <a:spLocks noChangeArrowheads="1"/>
          </p:cNvSpPr>
          <p:nvPr/>
        </p:nvSpPr>
        <p:spPr bwMode="auto">
          <a:xfrm>
            <a:off x="251520" y="4865981"/>
            <a:ext cx="4835525" cy="1094787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latin typeface="+mj-ea"/>
                <a:ea typeface="+mj-ea"/>
              </a:rPr>
              <a:t>使用此方法时要适当选择时间常数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en-US" altLang="zh-CN" sz="2000" dirty="0">
                <a:latin typeface="+mj-ea"/>
                <a:ea typeface="+mj-ea"/>
                <a:sym typeface="Symbol" pitchFamily="18" charset="2"/>
              </a:rPr>
              <a:t>=</a:t>
            </a:r>
            <a:r>
              <a:rPr lang="en-US" altLang="zh-CN" sz="2000" i="1" dirty="0">
                <a:latin typeface="+mj-ea"/>
                <a:ea typeface="+mj-ea"/>
                <a:sym typeface="Symbol" pitchFamily="18" charset="2"/>
              </a:rPr>
              <a:t>RC</a:t>
            </a:r>
            <a:r>
              <a:rPr lang="en-US" altLang="zh-CN" sz="2000" dirty="0">
                <a:latin typeface="+mj-ea"/>
                <a:ea typeface="+mj-ea"/>
                <a:sym typeface="Symbol" pitchFamily="18" charset="2"/>
              </a:rPr>
              <a:t>)</a:t>
            </a:r>
            <a:r>
              <a:rPr lang="zh-CN" altLang="en-US" sz="2000" dirty="0">
                <a:latin typeface="+mj-ea"/>
                <a:ea typeface="+mj-ea"/>
                <a:sym typeface="Symbol" pitchFamily="18" charset="2"/>
              </a:rPr>
              <a:t>，</a:t>
            </a:r>
            <a:r>
              <a:rPr lang="zh-CN" altLang="zh-CN" sz="2000" dirty="0">
                <a:latin typeface="+mj-ea"/>
                <a:ea typeface="+mj-ea"/>
                <a:sym typeface="Symbol" pitchFamily="18" charset="2"/>
              </a:rPr>
              <a:t>要求</a:t>
            </a:r>
            <a:r>
              <a:rPr lang="zh-CN" altLang="en-US" sz="2000" dirty="0">
                <a:latin typeface="+mj-ea"/>
                <a:ea typeface="+mj-ea"/>
                <a:sym typeface="Symbol" pitchFamily="18" charset="2"/>
              </a:rPr>
              <a:t></a:t>
            </a:r>
            <a:r>
              <a:rPr lang="zh-CN" altLang="zh-CN" sz="2000" dirty="0">
                <a:latin typeface="+mj-ea"/>
                <a:ea typeface="+mj-ea"/>
                <a:sym typeface="Symbol" pitchFamily="18" charset="2"/>
              </a:rPr>
              <a:t>足够大，以便“削平”尖脉冲；但</a:t>
            </a:r>
            <a:r>
              <a:rPr lang="zh-CN" altLang="en-US" sz="2000" dirty="0">
                <a:latin typeface="+mj-ea"/>
                <a:ea typeface="+mj-ea"/>
                <a:sym typeface="Symbol" pitchFamily="18" charset="2"/>
              </a:rPr>
              <a:t>又</a:t>
            </a:r>
            <a:r>
              <a:rPr lang="zh-CN" altLang="zh-CN" sz="2000" dirty="0">
                <a:latin typeface="+mj-ea"/>
                <a:ea typeface="+mj-ea"/>
                <a:sym typeface="Symbol" pitchFamily="18" charset="2"/>
              </a:rPr>
              <a:t>不能太大，以免使正常的输出发生畸变。</a:t>
            </a:r>
            <a:endParaRPr lang="zh-CN" altLang="en-US" sz="2000" dirty="0">
              <a:latin typeface="+mj-ea"/>
              <a:ea typeface="+mj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45265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-4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44824"/>
            <a:ext cx="4673077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569371"/>
          </a:xfrm>
        </p:spPr>
        <p:txBody>
          <a:bodyPr/>
          <a:lstStyle/>
          <a:p>
            <a:r>
              <a:rPr lang="zh-CN" altLang="en-US" dirty="0"/>
              <a:t>消除竞争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dirty="0"/>
              <a:t>引入选通脉冲</a:t>
            </a:r>
            <a:endParaRPr lang="en-US" altLang="zh-CN" dirty="0"/>
          </a:p>
          <a:p>
            <a:pPr lvl="2"/>
            <a:r>
              <a:rPr lang="zh-CN" altLang="en-US" dirty="0"/>
              <a:t>取选通脉冲作用时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间，在电路达到稳定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之后，</a:t>
            </a:r>
            <a:r>
              <a:rPr lang="en-US" altLang="zh-CN" dirty="0"/>
              <a:t>P</a:t>
            </a:r>
            <a:r>
              <a:rPr lang="zh-CN" altLang="en-US" dirty="0"/>
              <a:t>的高电平期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的输出信号不会出现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尖峰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998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8435280" cy="4569371"/>
              </a:xfrm>
            </p:spPr>
            <p:txBody>
              <a:bodyPr/>
              <a:lstStyle/>
              <a:p>
                <a:r>
                  <a:rPr lang="zh-CN" altLang="en-US" dirty="0"/>
                  <a:t>消除竞争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冒险现象的方法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修改逻辑设计</a:t>
                </a:r>
                <a:endParaRPr lang="en-US" altLang="zh-CN" dirty="0"/>
              </a:p>
              <a:p>
                <a:pPr lvl="2"/>
                <a:r>
                  <a:rPr lang="zh-CN" altLang="en-US" u="sng" dirty="0"/>
                  <a:t>发现并消去互补相乘项</a:t>
                </a:r>
                <a:endParaRPr lang="en-US" altLang="zh-CN" u="sng" dirty="0"/>
              </a:p>
              <a:p>
                <a:pPr lvl="2"/>
                <a:endParaRPr lang="en-US" altLang="zh-CN" sz="1500" dirty="0"/>
              </a:p>
              <a:p>
                <a:pPr lvl="2"/>
                <a:r>
                  <a:rPr lang="zh-CN" altLang="en-US" dirty="0"/>
                  <a:t>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时，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/>
                  <a:t>存在竞争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将该式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变换为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𝐴𝐶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𝐵𝐶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𝐴𝐶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𝐵𝐶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/>
                  <a:t>消去了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，不会出现竞争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8435280" cy="4569371"/>
              </a:xfrm>
              <a:blipFill rotWithShape="1">
                <a:blip r:embed="rId2"/>
                <a:stretch>
                  <a:fillRect l="-1663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99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 descr="4-4-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9" y="3861048"/>
            <a:ext cx="4464050" cy="25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8435280" cy="4569371"/>
              </a:xfrm>
            </p:spPr>
            <p:txBody>
              <a:bodyPr/>
              <a:lstStyle/>
              <a:p>
                <a:r>
                  <a:rPr lang="zh-CN" altLang="en-US" dirty="0"/>
                  <a:t>消除竞争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冒险现象的方法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修改逻辑设计</a:t>
                </a:r>
                <a:endParaRPr lang="en-US" altLang="zh-CN" dirty="0"/>
              </a:p>
              <a:p>
                <a:pPr lvl="2"/>
                <a:r>
                  <a:rPr lang="zh-CN" altLang="en-US" u="sng" dirty="0"/>
                  <a:t>增加乘积项以避免互补项相加</a:t>
                </a:r>
                <a:endParaRPr lang="en-US" altLang="zh-CN" u="sng" dirty="0"/>
              </a:p>
              <a:p>
                <a:pPr lvl="2"/>
                <a:r>
                  <a:rPr lang="zh-CN" altLang="en-US" dirty="0"/>
                  <a:t>例：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𝐴𝐵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:r>
                  <a:rPr lang="en-US" altLang="zh-CN" dirty="0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/>
                  <a:t>时，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r>
                      <a:rPr lang="en-US" altLang="zh-CN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dirty="0"/>
                  <a:t>，存在竞争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8435280" cy="4569371"/>
              </a:xfrm>
              <a:blipFill rotWithShape="1">
                <a:blip r:embed="rId4"/>
                <a:stretch>
                  <a:fillRect l="-1663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08904"/>
              </p:ext>
            </p:extLst>
          </p:nvPr>
        </p:nvGraphicFramePr>
        <p:xfrm>
          <a:off x="6094512" y="5003889"/>
          <a:ext cx="25812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公式" r:id="rId5" imgW="1282700" imgH="203200" progId="Equation.3">
                  <p:embed/>
                </p:oleObj>
              </mc:Choice>
              <mc:Fallback>
                <p:oleObj name="公式" r:id="rId5" imgW="1282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512" y="5003889"/>
                        <a:ext cx="258127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22504" y="446166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增加冗余项</a:t>
            </a:r>
            <a:r>
              <a:rPr lang="en-US" altLang="zh-CN" sz="2400" dirty="0">
                <a:latin typeface="+mj-ea"/>
                <a:ea typeface="+mj-ea"/>
              </a:rPr>
              <a:t>BC</a:t>
            </a:r>
            <a:r>
              <a:rPr lang="zh-CN" altLang="en-US" sz="2400" dirty="0">
                <a:latin typeface="+mj-ea"/>
                <a:ea typeface="+mj-ea"/>
              </a:rPr>
              <a:t>，得：</a:t>
            </a: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1486223" y="4179583"/>
            <a:ext cx="0" cy="16291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486223" y="5808747"/>
            <a:ext cx="15121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2620327" y="5808747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1477808" y="4404678"/>
            <a:ext cx="0" cy="16291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1477808" y="6033842"/>
            <a:ext cx="15121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2629936" y="5817818"/>
            <a:ext cx="3600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192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686800" cy="4569371"/>
          </a:xfrm>
        </p:spPr>
        <p:txBody>
          <a:bodyPr/>
          <a:lstStyle/>
          <a:p>
            <a:r>
              <a:rPr lang="zh-CN" altLang="en-US" dirty="0"/>
              <a:t>消除竞争</a:t>
            </a:r>
            <a:r>
              <a:rPr lang="en-US" altLang="zh-CN" dirty="0"/>
              <a:t>-</a:t>
            </a:r>
            <a:r>
              <a:rPr lang="zh-CN" altLang="en-US" dirty="0"/>
              <a:t>冒险现象的方法</a:t>
            </a:r>
            <a:endParaRPr lang="en-US" altLang="zh-CN" dirty="0"/>
          </a:p>
          <a:p>
            <a:pPr lvl="1"/>
            <a:r>
              <a:rPr lang="zh-CN" altLang="en-US" sz="2400" dirty="0"/>
              <a:t>接滤波电容的方法</a:t>
            </a:r>
            <a:endParaRPr lang="en-US" altLang="zh-CN" sz="2400" dirty="0"/>
          </a:p>
          <a:p>
            <a:pPr lvl="2"/>
            <a:r>
              <a:rPr lang="zh-CN" altLang="en-US" sz="2000" dirty="0"/>
              <a:t>简单易行</a:t>
            </a:r>
            <a:endParaRPr lang="en-US" altLang="zh-CN" sz="2000" dirty="0"/>
          </a:p>
          <a:p>
            <a:pPr lvl="2"/>
            <a:r>
              <a:rPr lang="zh-CN" altLang="en-US" sz="2000" dirty="0"/>
              <a:t>但输出的波形随之变坏</a:t>
            </a:r>
            <a:endParaRPr lang="en-US" altLang="zh-CN" sz="2000" dirty="0"/>
          </a:p>
          <a:p>
            <a:pPr lvl="2"/>
            <a:r>
              <a:rPr lang="zh-CN" altLang="en-US" sz="2000" dirty="0"/>
              <a:t>只适用于</a:t>
            </a:r>
            <a:r>
              <a:rPr lang="zh-CN" altLang="en-US" sz="2000" dirty="0">
                <a:solidFill>
                  <a:srgbClr val="FF0000"/>
                </a:solidFill>
              </a:rPr>
              <a:t>输出波形的前、后沿无严格要求</a:t>
            </a:r>
            <a:r>
              <a:rPr lang="zh-CN" altLang="en-US" sz="2000" dirty="0"/>
              <a:t>的场合。</a:t>
            </a:r>
            <a:endParaRPr lang="en-US" altLang="zh-CN" sz="2000" dirty="0"/>
          </a:p>
          <a:p>
            <a:pPr lvl="1"/>
            <a:r>
              <a:rPr lang="zh-CN" altLang="en-US" sz="2400" dirty="0"/>
              <a:t>引入选通脉冲的方法</a:t>
            </a:r>
            <a:endParaRPr lang="en-US" altLang="zh-CN" sz="2400" dirty="0"/>
          </a:p>
          <a:p>
            <a:pPr lvl="2"/>
            <a:r>
              <a:rPr lang="zh-CN" altLang="en-US" sz="2000" dirty="0"/>
              <a:t>比较简单，而且不需要增加电路元件，</a:t>
            </a:r>
            <a:endParaRPr lang="en-US" altLang="zh-CN" sz="2000" dirty="0"/>
          </a:p>
          <a:p>
            <a:pPr lvl="2"/>
            <a:r>
              <a:rPr lang="zh-CN" altLang="en-US" sz="2000" dirty="0"/>
              <a:t>但必须设法得到一个</a:t>
            </a:r>
            <a:r>
              <a:rPr lang="zh-CN" altLang="en-US" sz="2000" dirty="0">
                <a:solidFill>
                  <a:srgbClr val="FF0000"/>
                </a:solidFill>
              </a:rPr>
              <a:t>与输入信号同步的选通脉冲</a:t>
            </a:r>
            <a:r>
              <a:rPr lang="zh-CN" altLang="en-US" sz="2000" dirty="0"/>
              <a:t>，对这个脉冲的宽度和作用的时间均有严格的要求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91042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686800" cy="4569371"/>
              </a:xfrm>
            </p:spPr>
            <p:txBody>
              <a:bodyPr/>
              <a:lstStyle/>
              <a:p>
                <a:r>
                  <a:rPr lang="zh-CN" altLang="en-US" dirty="0"/>
                  <a:t>消除竞争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冒险现象的方法</a:t>
                </a:r>
                <a:endParaRPr lang="en-US" altLang="zh-CN" dirty="0"/>
              </a:p>
              <a:p>
                <a:pPr lvl="1"/>
                <a:r>
                  <a:rPr lang="zh-CN" altLang="en-US" sz="2400" dirty="0"/>
                  <a:t>修改逻辑设计的方法</a:t>
                </a:r>
                <a:endParaRPr lang="en-US" altLang="zh-CN" sz="2400" dirty="0"/>
              </a:p>
              <a:p>
                <a:pPr lvl="2"/>
                <a:r>
                  <a:rPr lang="zh-CN" altLang="en-US" sz="2000" dirty="0"/>
                  <a:t>使用得当，有时可以收到令人满意的效果，例如例题中门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/>
                          </a:rPr>
                          <m:t>G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2000" dirty="0"/>
                  <a:t>本来就存在，只需要增加一根连线，将它的输出引到门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/>
                          </a:rPr>
                          <m:t>G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/>
                  <a:t>的一个输入端即可，既不必增加门电路，又不给电路的工作带来任何不利的影响。</a:t>
                </a:r>
                <a:endParaRPr lang="en-US" altLang="zh-CN" sz="2000" dirty="0"/>
              </a:p>
              <a:p>
                <a:pPr lvl="2"/>
                <a:r>
                  <a:rPr lang="zh-CN" altLang="en-US" sz="2000" dirty="0"/>
                  <a:t>但有利的条件并不是任何时候都存在，用它能解决的问题也是很有限的。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686800" cy="4569371"/>
              </a:xfrm>
              <a:blipFill rotWithShape="1">
                <a:blip r:embed="rId2"/>
                <a:stretch>
                  <a:fillRect l="-1544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1038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438629"/>
            <a:ext cx="9009278" cy="981075"/>
          </a:xfrm>
        </p:spPr>
        <p:txBody>
          <a:bodyPr/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例：由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3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线－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8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线译码器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74HC138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所组成的电路如图所示，试分析该电路的逻辑功能。</a:t>
            </a: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1095" y="2468943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解：各输出端的逻辑式为</a:t>
            </a:r>
          </a:p>
        </p:txBody>
      </p:sp>
      <p:graphicFrame>
        <p:nvGraphicFramePr>
          <p:cNvPr id="216075" name="Object 11"/>
          <p:cNvGraphicFramePr>
            <a:graphicFrameLocks noChangeAspect="1"/>
          </p:cNvGraphicFramePr>
          <p:nvPr>
            <p:extLst/>
          </p:nvPr>
        </p:nvGraphicFramePr>
        <p:xfrm>
          <a:off x="224302" y="3147695"/>
          <a:ext cx="2366048" cy="131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2" name="公式" r:id="rId3" imgW="1231560" imgH="685800" progId="Equation.3">
                  <p:embed/>
                </p:oleObj>
              </mc:Choice>
              <mc:Fallback>
                <p:oleObj name="公式" r:id="rId3" imgW="1231560" imgH="685800" progId="Equation.3">
                  <p:embed/>
                  <p:pic>
                    <p:nvPicPr>
                      <p:cNvPr id="2160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02" y="3147695"/>
                        <a:ext cx="2366048" cy="131878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76" name="Object 12"/>
          <p:cNvGraphicFramePr>
            <a:graphicFrameLocks noChangeAspect="1"/>
          </p:cNvGraphicFramePr>
          <p:nvPr>
            <p:extLst/>
          </p:nvPr>
        </p:nvGraphicFramePr>
        <p:xfrm>
          <a:off x="179512" y="4725144"/>
          <a:ext cx="2957615" cy="895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3" name="公式" r:id="rId5" imgW="1511280" imgH="457200" progId="Equation.3">
                  <p:embed/>
                </p:oleObj>
              </mc:Choice>
              <mc:Fallback>
                <p:oleObj name="公式" r:id="rId5" imgW="1511280" imgH="457200" progId="Equation.3">
                  <p:embed/>
                  <p:pic>
                    <p:nvPicPr>
                      <p:cNvPr id="2160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725144"/>
                        <a:ext cx="2957615" cy="89530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77" name="Object 13"/>
          <p:cNvGraphicFramePr>
            <a:graphicFrameLocks noChangeAspect="1"/>
          </p:cNvGraphicFramePr>
          <p:nvPr>
            <p:extLst/>
          </p:nvPr>
        </p:nvGraphicFramePr>
        <p:xfrm>
          <a:off x="2987824" y="3140968"/>
          <a:ext cx="2482602" cy="129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4" name="公式" r:id="rId7" imgW="1231560" imgH="685800" progId="Equation.3">
                  <p:embed/>
                </p:oleObj>
              </mc:Choice>
              <mc:Fallback>
                <p:oleObj name="公式" r:id="rId7" imgW="1231560" imgH="685800" progId="Equation.3">
                  <p:embed/>
                  <p:pic>
                    <p:nvPicPr>
                      <p:cNvPr id="21607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140968"/>
                        <a:ext cx="2482602" cy="12926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/>
              <a:t>练习</a:t>
            </a:r>
            <a:endParaRPr lang="en-US" altLang="zh-CN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04" y="2060848"/>
            <a:ext cx="3200178" cy="39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6" grpId="0"/>
      <p:bldP spid="216073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412776"/>
            <a:ext cx="4103688" cy="576262"/>
          </a:xfrm>
        </p:spPr>
        <p:txBody>
          <a:bodyPr/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输出输入的真值表为</a:t>
            </a:r>
          </a:p>
        </p:txBody>
      </p:sp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4139952" y="3284984"/>
            <a:ext cx="44131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由真值表可以看出</a:t>
            </a:r>
            <a:r>
              <a:rPr lang="en-US" altLang="zh-CN" sz="2400" dirty="0">
                <a:latin typeface="+mj-ea"/>
                <a:ea typeface="+mj-ea"/>
              </a:rPr>
              <a:t>X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X</a:t>
            </a:r>
            <a:r>
              <a:rPr lang="en-US" altLang="zh-CN" sz="2400" baseline="-25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X</a:t>
            </a:r>
            <a:r>
              <a:rPr lang="en-US" altLang="zh-CN" sz="2400" baseline="-25000" dirty="0">
                <a:latin typeface="+mj-ea"/>
                <a:ea typeface="+mj-ea"/>
              </a:rPr>
              <a:t>1</a:t>
            </a:r>
            <a:r>
              <a:rPr lang="en-US" altLang="zh-CN" sz="2400" dirty="0">
                <a:latin typeface="+mj-ea"/>
                <a:ea typeface="+mj-ea"/>
              </a:rPr>
              <a:t>X</a:t>
            </a:r>
            <a:r>
              <a:rPr lang="en-US" altLang="zh-CN" sz="2400" baseline="-25000" dirty="0">
                <a:latin typeface="+mj-ea"/>
                <a:ea typeface="+mj-ea"/>
              </a:rPr>
              <a:t>0</a:t>
            </a:r>
            <a:r>
              <a:rPr lang="zh-CN" altLang="en-US" sz="2400" dirty="0">
                <a:latin typeface="+mj-ea"/>
                <a:ea typeface="+mj-ea"/>
              </a:rPr>
              <a:t>作为输入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位二进制数，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en-US" altLang="zh-CN" sz="2400" baseline="-25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en-US" altLang="zh-CN" sz="2400" baseline="-25000" dirty="0">
                <a:latin typeface="+mj-ea"/>
                <a:ea typeface="+mj-ea"/>
              </a:rPr>
              <a:t>1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en-US" altLang="zh-CN" sz="2400" baseline="-25000" dirty="0">
                <a:latin typeface="+mj-ea"/>
                <a:ea typeface="+mj-ea"/>
              </a:rPr>
              <a:t>0</a:t>
            </a:r>
            <a:r>
              <a:rPr lang="zh-CN" altLang="en-US" sz="2400" dirty="0">
                <a:latin typeface="+mj-ea"/>
                <a:ea typeface="+mj-ea"/>
              </a:rPr>
              <a:t>作为输出的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位二进制数：</a:t>
            </a:r>
            <a:endParaRPr lang="en-US" altLang="zh-CN" sz="2400" dirty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当</a:t>
            </a:r>
            <a:r>
              <a:rPr lang="en-US" altLang="zh-CN" sz="2400" dirty="0">
                <a:latin typeface="+mj-ea"/>
                <a:ea typeface="+mj-ea"/>
              </a:rPr>
              <a:t>X&lt;2</a:t>
            </a:r>
            <a:r>
              <a:rPr lang="zh-CN" altLang="en-US" sz="2400" dirty="0">
                <a:latin typeface="+mj-ea"/>
                <a:ea typeface="+mj-ea"/>
              </a:rPr>
              <a:t>时，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1;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当</a:t>
            </a:r>
            <a:r>
              <a:rPr lang="en-US" altLang="zh-CN" sz="2400" dirty="0">
                <a:latin typeface="+mj-ea"/>
                <a:ea typeface="+mj-ea"/>
              </a:rPr>
              <a:t>X&gt;5</a:t>
            </a:r>
            <a:r>
              <a:rPr lang="zh-CN" altLang="en-US" sz="2400" dirty="0">
                <a:latin typeface="+mj-ea"/>
                <a:ea typeface="+mj-ea"/>
              </a:rPr>
              <a:t>时，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0;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当</a:t>
            </a:r>
            <a:r>
              <a:rPr lang="en-US" altLang="zh-CN" sz="2400" dirty="0">
                <a:latin typeface="+mj-ea"/>
                <a:ea typeface="+mj-ea"/>
              </a:rPr>
              <a:t>2≤X≤5</a:t>
            </a:r>
            <a:r>
              <a:rPr lang="zh-CN" altLang="en-US" sz="2400" dirty="0">
                <a:latin typeface="+mj-ea"/>
                <a:ea typeface="+mj-ea"/>
              </a:rPr>
              <a:t>时，</a:t>
            </a:r>
            <a:r>
              <a:rPr lang="en-US" altLang="zh-CN" sz="2400" dirty="0">
                <a:latin typeface="+mj-ea"/>
                <a:ea typeface="+mj-ea"/>
              </a:rPr>
              <a:t>Z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X</a:t>
            </a:r>
            <a:r>
              <a:rPr lang="zh-CN" altLang="en-US" sz="2400" dirty="0">
                <a:latin typeface="+mj-ea"/>
                <a:ea typeface="+mj-ea"/>
              </a:rPr>
              <a:t>＋</a:t>
            </a:r>
            <a:r>
              <a:rPr lang="en-US" altLang="zh-CN" sz="2400" dirty="0">
                <a:latin typeface="+mj-ea"/>
                <a:ea typeface="+mj-ea"/>
              </a:rPr>
              <a:t>2.</a:t>
            </a:r>
          </a:p>
        </p:txBody>
      </p:sp>
      <p:graphicFrame>
        <p:nvGraphicFramePr>
          <p:cNvPr id="217096" name="Object 8"/>
          <p:cNvGraphicFramePr>
            <a:graphicFrameLocks noChangeAspect="1"/>
          </p:cNvGraphicFramePr>
          <p:nvPr>
            <p:extLst/>
          </p:nvPr>
        </p:nvGraphicFramePr>
        <p:xfrm>
          <a:off x="4582344" y="1556792"/>
          <a:ext cx="3465483" cy="163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" name="公式" r:id="rId3" imgW="1511280" imgH="711000" progId="Equation.3">
                  <p:embed/>
                </p:oleObj>
              </mc:Choice>
              <mc:Fallback>
                <p:oleObj name="公式" r:id="rId3" imgW="1511280" imgH="711000" progId="Equation.3">
                  <p:embed/>
                  <p:pic>
                    <p:nvPicPr>
                      <p:cNvPr id="2170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344" y="1556792"/>
                        <a:ext cx="3465483" cy="163156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7100" name="Group 12"/>
          <p:cNvGrpSpPr>
            <a:grpSpLocks/>
          </p:cNvGrpSpPr>
          <p:nvPr/>
        </p:nvGrpSpPr>
        <p:grpSpPr bwMode="auto">
          <a:xfrm>
            <a:off x="611560" y="1988840"/>
            <a:ext cx="2951609" cy="4320480"/>
            <a:chOff x="204" y="1207"/>
            <a:chExt cx="1950" cy="2903"/>
          </a:xfrm>
        </p:grpSpPr>
        <p:graphicFrame>
          <p:nvGraphicFramePr>
            <p:cNvPr id="217094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04" y="1207"/>
            <a:ext cx="1919" cy="29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63" name="Visio" r:id="rId5" imgW="1425550" imgH="2157679" progId="Visio.Drawing.11">
                    <p:embed/>
                  </p:oleObj>
                </mc:Choice>
                <mc:Fallback>
                  <p:oleObj name="Visio" r:id="rId5" imgW="1425550" imgH="2157679" progId="Visio.Drawing.11">
                    <p:embed/>
                    <p:pic>
                      <p:nvPicPr>
                        <p:cNvPr id="21709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1207"/>
                          <a:ext cx="1919" cy="290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57150" cmpd="thickThin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97" name="Line 9"/>
            <p:cNvSpPr>
              <a:spLocks noChangeShapeType="1"/>
            </p:cNvSpPr>
            <p:nvPr/>
          </p:nvSpPr>
          <p:spPr bwMode="auto">
            <a:xfrm>
              <a:off x="204" y="2160"/>
              <a:ext cx="1950" cy="0"/>
            </a:xfrm>
            <a:prstGeom prst="line">
              <a:avLst/>
            </a:prstGeom>
            <a:noFill/>
            <a:ln w="38100">
              <a:noFill/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+mj-ea"/>
                <a:ea typeface="+mj-ea"/>
              </a:endParaRPr>
            </a:p>
          </p:txBody>
        </p:sp>
        <p:sp>
          <p:nvSpPr>
            <p:cNvPr id="217098" name="Line 10"/>
            <p:cNvSpPr>
              <a:spLocks noChangeShapeType="1"/>
            </p:cNvSpPr>
            <p:nvPr/>
          </p:nvSpPr>
          <p:spPr bwMode="auto">
            <a:xfrm>
              <a:off x="204" y="3384"/>
              <a:ext cx="1905" cy="0"/>
            </a:xfrm>
            <a:prstGeom prst="line">
              <a:avLst/>
            </a:prstGeom>
            <a:noFill/>
            <a:ln w="38100">
              <a:noFill/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+mj-ea"/>
                <a:ea typeface="+mj-ea"/>
              </a:endParaRPr>
            </a:p>
          </p:txBody>
        </p:sp>
      </p:grpSp>
      <p:sp>
        <p:nvSpPr>
          <p:cNvPr id="10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/>
              <a:t>练习</a:t>
            </a:r>
            <a:endParaRPr lang="en-US" altLang="zh-CN" kern="0" dirty="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67544" y="3407172"/>
            <a:ext cx="3095625" cy="0"/>
          </a:xfrm>
          <a:prstGeom prst="line">
            <a:avLst/>
          </a:prstGeom>
          <a:noFill/>
          <a:ln w="38100">
            <a:solidFill>
              <a:srgbClr val="FF33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38981" y="5228828"/>
            <a:ext cx="3024188" cy="0"/>
          </a:xfrm>
          <a:prstGeom prst="line">
            <a:avLst/>
          </a:prstGeom>
          <a:noFill/>
          <a:ln w="38100">
            <a:solidFill>
              <a:srgbClr val="FF33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1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1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/>
      <p:bldP spid="217093" grpId="0" autoUpdateAnimBg="0"/>
      <p:bldP spid="11" grpId="0" animBg="1"/>
      <p:bldP spid="1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23" name="Object 7"/>
          <p:cNvGraphicFramePr>
            <a:graphicFrameLocks noChangeAspect="1"/>
          </p:cNvGraphicFramePr>
          <p:nvPr>
            <p:extLst/>
          </p:nvPr>
        </p:nvGraphicFramePr>
        <p:xfrm>
          <a:off x="6439100" y="2132856"/>
          <a:ext cx="2513013" cy="439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0" name="Visio" r:id="rId3" imgW="1201217" imgH="2100377" progId="Visio.Drawing.11">
                  <p:embed/>
                </p:oleObj>
              </mc:Choice>
              <mc:Fallback>
                <p:oleObj name="Visio" r:id="rId3" imgW="1201217" imgH="2100377" progId="Visio.Drawing.11">
                  <p:embed/>
                  <p:pic>
                    <p:nvPicPr>
                      <p:cNvPr id="214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100" y="2132856"/>
                        <a:ext cx="2513013" cy="43926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699" y="1412776"/>
            <a:ext cx="8713787" cy="1143000"/>
          </a:xfrm>
        </p:spPr>
        <p:txBody>
          <a:bodyPr/>
          <a:lstStyle/>
          <a:p>
            <a:pPr algn="l"/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例：试利用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3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线－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8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线译码器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74HC138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及与非门实现全减器，设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A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为被减数，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B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为减数，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C</a:t>
            </a:r>
            <a:r>
              <a:rPr lang="en-US" altLang="zh-CN" sz="2400" b="0" baseline="-25000" dirty="0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为低位的借位，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为差，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C</a:t>
            </a:r>
            <a:r>
              <a:rPr lang="en-US" altLang="zh-CN" sz="2400" b="0" baseline="-25000" dirty="0">
                <a:solidFill>
                  <a:schemeClr val="tx1"/>
                </a:solidFill>
                <a:latin typeface="+mj-ea"/>
              </a:rPr>
              <a:t>O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为向高位的借位。</a:t>
            </a: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30362" y="2636912"/>
            <a:ext cx="6408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解： </a:t>
            </a:r>
            <a:r>
              <a:rPr lang="en-US" altLang="zh-CN" sz="2400" dirty="0">
                <a:latin typeface="+mj-ea"/>
                <a:ea typeface="+mj-ea"/>
              </a:rPr>
              <a:t>a.</a:t>
            </a:r>
            <a:r>
              <a:rPr lang="zh-CN" altLang="en-US" sz="2400" dirty="0">
                <a:latin typeface="+mj-ea"/>
                <a:ea typeface="+mj-ea"/>
              </a:rPr>
              <a:t>由题意得出输出、输入真值表</a:t>
            </a:r>
          </a:p>
        </p:txBody>
      </p:sp>
      <p:sp>
        <p:nvSpPr>
          <p:cNvPr id="214024" name="Text Box 8"/>
          <p:cNvSpPr txBox="1">
            <a:spLocks noChangeArrowheads="1"/>
          </p:cNvSpPr>
          <p:nvPr/>
        </p:nvSpPr>
        <p:spPr bwMode="auto">
          <a:xfrm>
            <a:off x="716438" y="3141651"/>
            <a:ext cx="57610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j-ea"/>
                <a:ea typeface="+mj-ea"/>
              </a:rPr>
              <a:t>b. </a:t>
            </a:r>
            <a:r>
              <a:rPr lang="zh-CN" altLang="en-US" sz="2400" dirty="0">
                <a:latin typeface="+mj-ea"/>
                <a:ea typeface="+mj-ea"/>
              </a:rPr>
              <a:t>将输出端逻辑式写成最小项之和的形式，并利用反演定律化成与非－与非式。</a:t>
            </a:r>
          </a:p>
        </p:txBody>
      </p:sp>
      <p:graphicFrame>
        <p:nvGraphicFramePr>
          <p:cNvPr id="214025" name="Object 9"/>
          <p:cNvGraphicFramePr>
            <a:graphicFrameLocks noChangeAspect="1"/>
          </p:cNvGraphicFramePr>
          <p:nvPr>
            <p:extLst/>
          </p:nvPr>
        </p:nvGraphicFramePr>
        <p:xfrm>
          <a:off x="899592" y="3876260"/>
          <a:ext cx="324485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1" name="公式" r:id="rId5" imgW="1371600" imgH="457200" progId="Equation.3">
                  <p:embed/>
                </p:oleObj>
              </mc:Choice>
              <mc:Fallback>
                <p:oleObj name="公式" r:id="rId5" imgW="1371600" imgH="457200" progId="Equation.3">
                  <p:embed/>
                  <p:pic>
                    <p:nvPicPr>
                      <p:cNvPr id="2140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876260"/>
                        <a:ext cx="3244850" cy="10810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6" name="Object 10"/>
          <p:cNvGraphicFramePr>
            <a:graphicFrameLocks noChangeAspect="1"/>
          </p:cNvGraphicFramePr>
          <p:nvPr>
            <p:extLst/>
          </p:nvPr>
        </p:nvGraphicFramePr>
        <p:xfrm>
          <a:off x="827584" y="4869160"/>
          <a:ext cx="36004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2" name="公式" r:id="rId7" imgW="1434960" imgH="457200" progId="Equation.3">
                  <p:embed/>
                </p:oleObj>
              </mc:Choice>
              <mc:Fallback>
                <p:oleObj name="公式" r:id="rId7" imgW="1434960" imgH="457200" progId="Equation.3">
                  <p:embed/>
                  <p:pic>
                    <p:nvPicPr>
                      <p:cNvPr id="2140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869160"/>
                        <a:ext cx="3600450" cy="1149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>
                <a:latin typeface="+mj-ea"/>
              </a:rPr>
              <a:t>练习</a:t>
            </a:r>
            <a:endParaRPr lang="en-US" altLang="zh-CN" kern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76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/>
      <p:bldP spid="21402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  <a:endParaRPr lang="en-US" altLang="zh-CN" dirty="0"/>
          </a:p>
          <a:p>
            <a:pPr lvl="1"/>
            <a:r>
              <a:rPr lang="zh-CN" altLang="en-US" dirty="0"/>
              <a:t>根据给出的实际逻辑问题，求出</a:t>
            </a:r>
            <a:r>
              <a:rPr lang="zh-CN" altLang="en-US" dirty="0">
                <a:solidFill>
                  <a:srgbClr val="FF0000"/>
                </a:solidFill>
              </a:rPr>
              <a:t>实现</a:t>
            </a:r>
            <a:r>
              <a:rPr lang="zh-CN" altLang="en-US" dirty="0"/>
              <a:t>这一逻辑功能的</a:t>
            </a:r>
            <a:r>
              <a:rPr lang="zh-CN" altLang="en-US" b="1" dirty="0">
                <a:solidFill>
                  <a:srgbClr val="FF0000"/>
                </a:solidFill>
              </a:rPr>
              <a:t>最简单</a:t>
            </a:r>
            <a:r>
              <a:rPr lang="zh-CN" altLang="en-US" dirty="0"/>
              <a:t>逻辑电路</a:t>
            </a:r>
            <a:endParaRPr lang="en-US" altLang="zh-CN" dirty="0"/>
          </a:p>
          <a:p>
            <a:r>
              <a:rPr lang="zh-CN" altLang="en-US" dirty="0"/>
              <a:t>“最简”</a:t>
            </a:r>
            <a:endParaRPr lang="en-US" altLang="zh-CN" dirty="0"/>
          </a:p>
          <a:p>
            <a:pPr lvl="1"/>
            <a:r>
              <a:rPr lang="zh-CN" altLang="en-US" dirty="0"/>
              <a:t>器件数最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器件种类最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器件之间连线最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100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454" y="2060848"/>
            <a:ext cx="4679950" cy="504825"/>
          </a:xfrm>
          <a:ln>
            <a:noFill/>
          </a:ln>
        </p:spPr>
        <p:txBody>
          <a:bodyPr/>
          <a:lstStyle/>
          <a:p>
            <a:pPr algn="l"/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c.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由</a:t>
            </a:r>
            <a:r>
              <a:rPr lang="en-US" altLang="zh-CN" sz="2400" b="0" dirty="0">
                <a:solidFill>
                  <a:schemeClr val="tx1"/>
                </a:solidFill>
                <a:latin typeface="+mj-ea"/>
              </a:rPr>
              <a:t>74HC138</a:t>
            </a:r>
            <a:r>
              <a:rPr lang="zh-CN" altLang="en-US" sz="2400" b="0" dirty="0">
                <a:solidFill>
                  <a:schemeClr val="tx1"/>
                </a:solidFill>
                <a:latin typeface="+mj-ea"/>
              </a:rPr>
              <a:t>的输出可知</a:t>
            </a:r>
          </a:p>
        </p:txBody>
      </p:sp>
      <p:graphicFrame>
        <p:nvGraphicFramePr>
          <p:cNvPr id="215045" name="Object 5"/>
          <p:cNvGraphicFramePr>
            <a:graphicFrameLocks noChangeAspect="1"/>
          </p:cNvGraphicFramePr>
          <p:nvPr>
            <p:extLst/>
          </p:nvPr>
        </p:nvGraphicFramePr>
        <p:xfrm>
          <a:off x="3885542" y="2132856"/>
          <a:ext cx="10668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4" name="Equation" r:id="rId3" imgW="457200" imgH="241200" progId="Equation.3">
                  <p:embed/>
                </p:oleObj>
              </mc:Choice>
              <mc:Fallback>
                <p:oleObj name="Equation" r:id="rId3" imgW="457200" imgH="241200" progId="Equation.3">
                  <p:embed/>
                  <p:pic>
                    <p:nvPicPr>
                      <p:cNvPr id="215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5542" y="2132856"/>
                        <a:ext cx="1066800" cy="5635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506125" y="2929531"/>
            <a:ext cx="1368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故：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>
            <p:extLst/>
          </p:nvPr>
        </p:nvGraphicFramePr>
        <p:xfrm>
          <a:off x="1578794" y="3087825"/>
          <a:ext cx="30035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5" name="公式" r:id="rId5" imgW="1346040" imgH="457200" progId="Equation.3">
                  <p:embed/>
                </p:oleObj>
              </mc:Choice>
              <mc:Fallback>
                <p:oleObj name="公式" r:id="rId5" imgW="1346040" imgH="457200" progId="Equation.3">
                  <p:embed/>
                  <p:pic>
                    <p:nvPicPr>
                      <p:cNvPr id="2150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794" y="3087825"/>
                        <a:ext cx="3003550" cy="1022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8" name="Object 8"/>
          <p:cNvGraphicFramePr>
            <a:graphicFrameLocks noChangeAspect="1"/>
          </p:cNvGraphicFramePr>
          <p:nvPr>
            <p:extLst/>
          </p:nvPr>
        </p:nvGraphicFramePr>
        <p:xfrm>
          <a:off x="1577148" y="4437934"/>
          <a:ext cx="299243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6" name="公式" r:id="rId7" imgW="1396800" imgH="457200" progId="Equation.3">
                  <p:embed/>
                </p:oleObj>
              </mc:Choice>
              <mc:Fallback>
                <p:oleObj name="公式" r:id="rId7" imgW="1396800" imgH="457200" progId="Equation.3">
                  <p:embed/>
                  <p:pic>
                    <p:nvPicPr>
                      <p:cNvPr id="2150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148" y="4437934"/>
                        <a:ext cx="2992438" cy="981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499516" y="5445224"/>
            <a:ext cx="45370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j-ea"/>
                <a:ea typeface="+mj-ea"/>
              </a:rPr>
              <a:t>d. </a:t>
            </a:r>
            <a:r>
              <a:rPr lang="zh-CN" altLang="en-US" sz="2400" dirty="0">
                <a:latin typeface="+mj-ea"/>
                <a:ea typeface="+mj-ea"/>
              </a:rPr>
              <a:t>其实现的电路图如图所示</a:t>
            </a:r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/>
              <a:t>练习</a:t>
            </a:r>
            <a:endParaRPr lang="en-US" altLang="zh-CN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76" y="1437560"/>
            <a:ext cx="3330774" cy="47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/>
      <p:bldP spid="215046" grpId="0" autoUpdateAnimBg="0"/>
      <p:bldP spid="215049" grpId="0" autoUpdateAnimBg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457200" y="2420888"/>
            <a:ext cx="8229600" cy="12961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宋体" charset="0"/>
              </a:rPr>
              <a:t>谢谢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412776"/>
            <a:ext cx="4038600" cy="4281339"/>
          </a:xfrm>
        </p:spPr>
        <p:txBody>
          <a:bodyPr/>
          <a:lstStyle/>
          <a:p>
            <a:r>
              <a:rPr lang="zh-CN" altLang="en-US" sz="3200" dirty="0">
                <a:latin typeface="+mj-ea"/>
                <a:ea typeface="+mj-ea"/>
              </a:rPr>
              <a:t>步骤</a:t>
            </a:r>
            <a:endParaRPr lang="en-US" altLang="zh-CN" sz="3200" dirty="0">
              <a:latin typeface="+mj-ea"/>
              <a:ea typeface="+mj-ea"/>
            </a:endParaRP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进行逻辑抽象</a:t>
            </a:r>
            <a:endParaRPr lang="en-US" altLang="zh-CN" sz="2800" dirty="0">
              <a:latin typeface="+mj-ea"/>
              <a:ea typeface="+mj-ea"/>
            </a:endParaRPr>
          </a:p>
          <a:p>
            <a:pPr lvl="2"/>
            <a:r>
              <a:rPr lang="zh-CN" altLang="en-US" sz="2400" dirty="0">
                <a:latin typeface="+mj-ea"/>
                <a:ea typeface="+mj-ea"/>
              </a:rPr>
              <a:t>分析因果关系，确定输入</a:t>
            </a:r>
            <a:r>
              <a:rPr lang="en-US" altLang="zh-CN" sz="2400" dirty="0">
                <a:latin typeface="+mj-ea"/>
                <a:ea typeface="+mj-ea"/>
              </a:rPr>
              <a:t>/</a:t>
            </a:r>
            <a:r>
              <a:rPr lang="zh-CN" altLang="en-US" sz="2400" dirty="0">
                <a:latin typeface="+mj-ea"/>
                <a:ea typeface="+mj-ea"/>
              </a:rPr>
              <a:t>输出变量</a:t>
            </a:r>
          </a:p>
          <a:p>
            <a:pPr lvl="2"/>
            <a:r>
              <a:rPr lang="zh-CN" altLang="en-US" sz="2400" dirty="0">
                <a:latin typeface="+mj-ea"/>
                <a:ea typeface="+mj-ea"/>
              </a:rPr>
              <a:t>定义逻辑状态的含意（赋值）</a:t>
            </a:r>
          </a:p>
          <a:p>
            <a:pPr lvl="2"/>
            <a:r>
              <a:rPr lang="zh-CN" altLang="en-US" sz="2400" dirty="0">
                <a:latin typeface="+mj-ea"/>
                <a:ea typeface="+mj-ea"/>
              </a:rPr>
              <a:t>列出真值表</a:t>
            </a: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写出逻辑函数式</a:t>
            </a:r>
            <a:endParaRPr lang="en-US" altLang="zh-CN" sz="2800" dirty="0">
              <a:latin typeface="+mj-ea"/>
              <a:ea typeface="+mj-ea"/>
            </a:endParaRP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选定器件类型</a:t>
            </a:r>
          </a:p>
          <a:p>
            <a:pPr lvl="1"/>
            <a:endParaRPr lang="zh-CN" altLang="en-US" sz="2800" dirty="0">
              <a:latin typeface="+mj-ea"/>
              <a:ea typeface="+mj-ea"/>
            </a:endParaRPr>
          </a:p>
          <a:p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9992" y="1412776"/>
            <a:ext cx="4032448" cy="4281339"/>
          </a:xfrm>
        </p:spPr>
        <p:txBody>
          <a:bodyPr/>
          <a:lstStyle/>
          <a:p>
            <a:pPr lvl="1"/>
            <a:endParaRPr lang="en-US" altLang="zh-CN" sz="2800" dirty="0">
              <a:latin typeface="+mj-ea"/>
              <a:ea typeface="+mj-ea"/>
            </a:endParaRP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将逻辑函数</a:t>
            </a:r>
            <a:endParaRPr lang="en-US" altLang="zh-CN" sz="2800" dirty="0">
              <a:latin typeface="+mj-ea"/>
              <a:ea typeface="+mj-ea"/>
            </a:endParaRPr>
          </a:p>
          <a:p>
            <a:pPr lvl="2"/>
            <a:r>
              <a:rPr lang="zh-CN" altLang="en-US" sz="2800" dirty="0">
                <a:latin typeface="+mj-ea"/>
                <a:ea typeface="+mj-ea"/>
              </a:rPr>
              <a:t>化简（用门）</a:t>
            </a:r>
            <a:endParaRPr lang="en-US" altLang="zh-CN" sz="2800" dirty="0">
              <a:latin typeface="+mj-ea"/>
              <a:ea typeface="+mj-ea"/>
            </a:endParaRPr>
          </a:p>
          <a:p>
            <a:pPr lvl="2"/>
            <a:r>
              <a:rPr lang="zh-CN" altLang="en-US" sz="2800" dirty="0">
                <a:latin typeface="+mj-ea"/>
                <a:ea typeface="+mj-ea"/>
              </a:rPr>
              <a:t>变换（用</a:t>
            </a:r>
            <a:r>
              <a:rPr lang="en-US" altLang="zh-CN" sz="2800" dirty="0">
                <a:latin typeface="+mj-ea"/>
                <a:ea typeface="+mj-ea"/>
              </a:rPr>
              <a:t>MSI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  <a:endParaRPr lang="en-US" altLang="zh-CN" sz="2800" dirty="0">
              <a:latin typeface="+mj-ea"/>
              <a:ea typeface="+mj-ea"/>
            </a:endParaRPr>
          </a:p>
          <a:p>
            <a:pPr lvl="2"/>
            <a:r>
              <a:rPr lang="zh-CN" altLang="en-US" sz="2800" dirty="0">
                <a:latin typeface="+mj-ea"/>
                <a:ea typeface="+mj-ea"/>
              </a:rPr>
              <a:t>进行相应的描述（</a:t>
            </a:r>
            <a:r>
              <a:rPr lang="en-US" altLang="zh-CN" sz="2800" dirty="0">
                <a:latin typeface="+mj-ea"/>
                <a:ea typeface="+mj-ea"/>
              </a:rPr>
              <a:t>PLD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  <a:endParaRPr lang="en-US" altLang="zh-CN" sz="2800" dirty="0">
              <a:latin typeface="+mj-ea"/>
              <a:ea typeface="+mj-ea"/>
            </a:endParaRP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画出逻辑电路图</a:t>
            </a:r>
            <a:endParaRPr lang="en-US" altLang="zh-CN" sz="2800" dirty="0">
              <a:latin typeface="+mj-ea"/>
              <a:ea typeface="+mj-ea"/>
            </a:endParaRPr>
          </a:p>
          <a:p>
            <a:pPr lvl="1"/>
            <a:endParaRPr lang="en-US" altLang="zh-CN" sz="600" dirty="0">
              <a:latin typeface="+mj-ea"/>
              <a:ea typeface="+mj-ea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工艺设计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endParaRPr lang="en-US" altLang="zh-CN" sz="3200" dirty="0">
              <a:latin typeface="+mj-ea"/>
              <a:ea typeface="+mj-ea"/>
            </a:endParaRPr>
          </a:p>
          <a:p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92088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组合逻辑电路的设计方法</a:t>
            </a:r>
            <a:endParaRPr lang="en-US" altLang="zh-CN" sz="4000" b="1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4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69371"/>
          </a:xfrm>
        </p:spPr>
        <p:txBody>
          <a:bodyPr/>
          <a:lstStyle/>
          <a:p>
            <a:r>
              <a:rPr lang="zh-CN" altLang="en-US" dirty="0"/>
              <a:t>步骤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2" y="2204863"/>
            <a:ext cx="8981389" cy="318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3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97545"/>
            <a:ext cx="62865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】</a:t>
            </a:r>
            <a:r>
              <a:rPr lang="zh-CN" altLang="en-US" sz="2800" dirty="0"/>
              <a:t>设计一个监视交通信号灯工作状态的逻辑电路，每一组信号灯均有红黄绿三盏灯组成，正常工作情况下，任何时刻必有一盏灯点亮，而且只允许有一盏灯点亮。而当其他</a:t>
            </a:r>
            <a:r>
              <a:rPr lang="en-US" altLang="zh-CN" sz="2800" dirty="0"/>
              <a:t>5</a:t>
            </a:r>
            <a:r>
              <a:rPr lang="zh-CN" altLang="en-US" sz="2800" dirty="0"/>
              <a:t>种点亮状态时，电路发生故障，这时要求发出故障信号，以提醒维护人员前去修理。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1552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组合逻辑电路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r>
              <a:rPr lang="en-US" altLang="zh-CN" dirty="0"/>
              <a:t>(1)</a:t>
            </a:r>
            <a:r>
              <a:rPr lang="zh-CN" altLang="en-US" dirty="0"/>
              <a:t>首先进行逻辑抽象</a:t>
            </a:r>
            <a:endParaRPr lang="en-US" altLang="zh-CN" dirty="0"/>
          </a:p>
          <a:p>
            <a:r>
              <a:rPr lang="zh-CN" altLang="en-US" sz="2800" dirty="0"/>
              <a:t>输入变量：</a:t>
            </a:r>
            <a:r>
              <a:rPr lang="zh-CN" altLang="en-US" sz="2800" dirty="0">
                <a:solidFill>
                  <a:srgbClr val="FF0000"/>
                </a:solidFill>
              </a:rPr>
              <a:t>红</a:t>
            </a:r>
            <a:r>
              <a:rPr lang="en-US" altLang="zh-CN" sz="2800" dirty="0">
                <a:solidFill>
                  <a:srgbClr val="FF0000"/>
                </a:solidFill>
              </a:rPr>
              <a:t>(R)</a:t>
            </a: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黄</a:t>
            </a:r>
            <a:r>
              <a:rPr lang="en-US" altLang="zh-CN" sz="2800" dirty="0">
                <a:solidFill>
                  <a:srgbClr val="FFFF00"/>
                </a:solidFill>
              </a:rPr>
              <a:t>(Y) </a:t>
            </a:r>
            <a:r>
              <a:rPr lang="zh-CN" altLang="en-US" sz="2800" dirty="0">
                <a:solidFill>
                  <a:srgbClr val="00B050"/>
                </a:solidFill>
              </a:rPr>
              <a:t>绿</a:t>
            </a:r>
            <a:r>
              <a:rPr lang="en-US" altLang="zh-CN" sz="2800" dirty="0">
                <a:solidFill>
                  <a:srgbClr val="00B050"/>
                </a:solidFill>
              </a:rPr>
              <a:t>(G)</a:t>
            </a:r>
          </a:p>
          <a:p>
            <a:pPr lvl="1"/>
            <a:r>
              <a:rPr lang="zh-CN" altLang="en-US" sz="2400" dirty="0"/>
              <a:t>亮 </a:t>
            </a:r>
            <a:r>
              <a:rPr lang="en-US" altLang="zh-CN" sz="2400" dirty="0"/>
              <a:t>1 </a:t>
            </a:r>
            <a:r>
              <a:rPr lang="zh-CN" altLang="en-US" sz="2400" dirty="0"/>
              <a:t>  不亮 </a:t>
            </a:r>
            <a:r>
              <a:rPr lang="en-US" altLang="zh-CN" sz="2400" dirty="0"/>
              <a:t>0</a:t>
            </a:r>
          </a:p>
          <a:p>
            <a:r>
              <a:rPr lang="zh-CN" altLang="en-US" sz="2800" dirty="0"/>
              <a:t>输出变量：</a:t>
            </a:r>
            <a:r>
              <a:rPr lang="en-US" altLang="zh-CN" sz="2800" dirty="0"/>
              <a:t>Z </a:t>
            </a:r>
          </a:p>
          <a:p>
            <a:pPr lvl="1"/>
            <a:r>
              <a:rPr lang="zh-CN" altLang="en-US" sz="2400" dirty="0"/>
              <a:t>正常工作</a:t>
            </a:r>
            <a:r>
              <a:rPr lang="en-US" altLang="zh-CN" sz="2400" dirty="0"/>
              <a:t> 0    </a:t>
            </a:r>
            <a:r>
              <a:rPr lang="zh-CN" altLang="en-US" sz="2400" dirty="0"/>
              <a:t>发生故障 </a:t>
            </a:r>
            <a:r>
              <a:rPr lang="en-US" altLang="zh-CN" sz="2400" dirty="0"/>
              <a:t>1</a:t>
            </a:r>
          </a:p>
        </p:txBody>
      </p:sp>
      <p:graphicFrame>
        <p:nvGraphicFramePr>
          <p:cNvPr id="5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19560"/>
              </p:ext>
            </p:extLst>
          </p:nvPr>
        </p:nvGraphicFramePr>
        <p:xfrm>
          <a:off x="6156176" y="1340768"/>
          <a:ext cx="2448272" cy="4572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8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G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97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写出逻辑函数式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73549"/>
              </p:ext>
            </p:extLst>
          </p:nvPr>
        </p:nvGraphicFramePr>
        <p:xfrm>
          <a:off x="323528" y="2636912"/>
          <a:ext cx="576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公式" r:id="rId3" imgW="2730500" imgH="203200" progId="Equation.3">
                  <p:embed/>
                </p:oleObj>
              </mc:Choice>
              <mc:Fallback>
                <p:oleObj name="公式" r:id="rId3" imgW="2730500" imgH="2032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636912"/>
                        <a:ext cx="576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825405"/>
              </p:ext>
            </p:extLst>
          </p:nvPr>
        </p:nvGraphicFramePr>
        <p:xfrm>
          <a:off x="6444208" y="1340768"/>
          <a:ext cx="2448272" cy="4572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8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G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0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写出逻辑函数式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选用器件类型</a:t>
            </a:r>
            <a:endParaRPr lang="en-US" altLang="zh-CN" dirty="0"/>
          </a:p>
          <a:p>
            <a:pPr lvl="1"/>
            <a:r>
              <a:rPr lang="zh-CN" altLang="en-US" dirty="0"/>
              <a:t>小规模集成门电路（</a:t>
            </a:r>
            <a:r>
              <a:rPr lang="en-US" altLang="zh-CN" dirty="0"/>
              <a:t>SSI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73549"/>
              </p:ext>
            </p:extLst>
          </p:nvPr>
        </p:nvGraphicFramePr>
        <p:xfrm>
          <a:off x="323850" y="2636838"/>
          <a:ext cx="576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公式" r:id="rId3" imgW="2730500" imgH="203200" progId="Equation.3">
                  <p:embed/>
                </p:oleObj>
              </mc:Choice>
              <mc:Fallback>
                <p:oleObj name="公式" r:id="rId3" imgW="2730500" imgH="2032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36838"/>
                        <a:ext cx="576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69252"/>
              </p:ext>
            </p:extLst>
          </p:nvPr>
        </p:nvGraphicFramePr>
        <p:xfrm>
          <a:off x="6444208" y="1340768"/>
          <a:ext cx="2448272" cy="4572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8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G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51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en-US" dirty="0"/>
              <a:t>写出逻辑函数式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选用器件类型</a:t>
            </a:r>
            <a:endParaRPr lang="en-US" altLang="zh-CN" dirty="0"/>
          </a:p>
          <a:p>
            <a:pPr lvl="1"/>
            <a:r>
              <a:rPr lang="zh-CN" altLang="en-US" dirty="0"/>
              <a:t>小规模集成门电路（</a:t>
            </a:r>
            <a:r>
              <a:rPr lang="en-US" altLang="zh-CN" dirty="0"/>
              <a:t>SSI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化简</a:t>
            </a:r>
            <a:endParaRPr lang="en-US" altLang="zh-CN" dirty="0"/>
          </a:p>
          <a:p>
            <a:pPr lvl="1"/>
            <a:r>
              <a:rPr lang="zh-CN" altLang="en-US" dirty="0"/>
              <a:t>卡诺图化简法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49647"/>
              </p:ext>
            </p:extLst>
          </p:nvPr>
        </p:nvGraphicFramePr>
        <p:xfrm>
          <a:off x="1403648" y="5691187"/>
          <a:ext cx="42433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公式" r:id="rId3" imgW="1828800" imgH="177800" progId="Equation.3">
                  <p:embed/>
                </p:oleObj>
              </mc:Choice>
              <mc:Fallback>
                <p:oleObj name="公式" r:id="rId3" imgW="1828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691187"/>
                        <a:ext cx="424338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29000"/>
            <a:ext cx="3671888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73549"/>
              </p:ext>
            </p:extLst>
          </p:nvPr>
        </p:nvGraphicFramePr>
        <p:xfrm>
          <a:off x="323850" y="2636838"/>
          <a:ext cx="576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" name="公式" r:id="rId6" imgW="2730500" imgH="203200" progId="Equation.3">
                  <p:embed/>
                </p:oleObj>
              </mc:Choice>
              <mc:Fallback>
                <p:oleObj name="公式" r:id="rId6" imgW="2730500" imgH="2032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36838"/>
                        <a:ext cx="576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722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画出逻辑电路图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Picture 78" descr="4-2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4891599" cy="279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2026875"/>
            <a:ext cx="33843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>
                <a:latin typeface="+mj-ea"/>
                <a:ea typeface="+mj-ea"/>
              </a:rPr>
              <a:t>注：由于化简结果为</a:t>
            </a:r>
            <a:r>
              <a:rPr lang="zh-CN" altLang="en-US" sz="2400" b="1" dirty="0">
                <a:latin typeface="+mj-ea"/>
                <a:ea typeface="+mj-ea"/>
              </a:rPr>
              <a:t>与或</a:t>
            </a:r>
            <a:r>
              <a:rPr lang="zh-CN" altLang="en-US" sz="2400" dirty="0">
                <a:latin typeface="+mj-ea"/>
                <a:ea typeface="+mj-ea"/>
              </a:rPr>
              <a:t>表达式，故只使用了</a:t>
            </a:r>
            <a:r>
              <a:rPr lang="zh-CN" altLang="en-US" sz="2400" b="1" dirty="0">
                <a:latin typeface="+mj-ea"/>
                <a:ea typeface="+mj-ea"/>
              </a:rPr>
              <a:t>与门</a:t>
            </a:r>
            <a:r>
              <a:rPr lang="zh-CN" altLang="en-US" sz="2400" dirty="0">
                <a:latin typeface="+mj-ea"/>
                <a:ea typeface="+mj-ea"/>
              </a:rPr>
              <a:t>和</a:t>
            </a:r>
            <a:r>
              <a:rPr lang="zh-CN" altLang="en-US" sz="2400" b="1" dirty="0">
                <a:latin typeface="+mj-ea"/>
                <a:ea typeface="+mj-ea"/>
              </a:rPr>
              <a:t>或门</a:t>
            </a:r>
            <a:r>
              <a:rPr lang="zh-CN" altLang="en-US" sz="2400" dirty="0">
                <a:latin typeface="+mj-ea"/>
                <a:ea typeface="+mj-ea"/>
              </a:rPr>
              <a:t>组成电路。</a:t>
            </a:r>
            <a:endParaRPr lang="en-US" altLang="zh-CN" sz="2400" dirty="0">
              <a:latin typeface="+mj-ea"/>
              <a:ea typeface="+mj-ea"/>
            </a:endParaRPr>
          </a:p>
          <a:p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311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pPr lvl="1"/>
            <a:r>
              <a:rPr lang="zh-CN" altLang="en-US" dirty="0"/>
              <a:t>注：若要求全部使用</a:t>
            </a:r>
            <a:r>
              <a:rPr lang="zh-CN" altLang="en-US" b="1" dirty="0"/>
              <a:t>与非</a:t>
            </a:r>
            <a:r>
              <a:rPr lang="zh-CN" altLang="en-US" dirty="0"/>
              <a:t>门组成电路，则需将函数式化为最简</a:t>
            </a:r>
            <a:r>
              <a:rPr lang="zh-CN" altLang="en-US" b="1" dirty="0"/>
              <a:t>与非</a:t>
            </a:r>
            <a:r>
              <a:rPr lang="en-US" altLang="zh-CN" b="1" dirty="0"/>
              <a:t>-</a:t>
            </a:r>
            <a:r>
              <a:rPr lang="zh-CN" altLang="en-US" b="1" dirty="0"/>
              <a:t>与非</a:t>
            </a:r>
            <a:r>
              <a:rPr lang="zh-CN" altLang="en-US" dirty="0"/>
              <a:t>表达式，化简结果和电路图分别如下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Picture 80" descr="4-2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73" y="3140968"/>
            <a:ext cx="4293835" cy="253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61811"/>
            <a:ext cx="4588561" cy="81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64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82" y="3502544"/>
            <a:ext cx="4656811" cy="245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32" y="3789040"/>
            <a:ext cx="32575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组合逻辑电路的设计方法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解：</a:t>
            </a:r>
            <a:endParaRPr lang="en-US" altLang="zh-CN" dirty="0"/>
          </a:p>
          <a:p>
            <a:pPr lvl="1"/>
            <a:r>
              <a:rPr lang="zh-CN" altLang="en-US" dirty="0"/>
              <a:t>注：若要求全部使用</a:t>
            </a:r>
            <a:r>
              <a:rPr lang="zh-CN" altLang="en-US" b="1" dirty="0"/>
              <a:t>与或非</a:t>
            </a:r>
            <a:r>
              <a:rPr lang="zh-CN" altLang="en-US" dirty="0"/>
              <a:t>门组成电路，则需将函数式化为最简</a:t>
            </a:r>
            <a:r>
              <a:rPr lang="zh-CN" altLang="en-US" b="1" dirty="0"/>
              <a:t>与或非</a:t>
            </a:r>
            <a:r>
              <a:rPr lang="zh-CN" altLang="en-US" dirty="0"/>
              <a:t>表达式，通过化简卡诺图上的</a:t>
            </a:r>
            <a:r>
              <a:rPr lang="en-US" altLang="zh-CN" dirty="0"/>
              <a:t>0</a:t>
            </a:r>
            <a:r>
              <a:rPr lang="zh-CN" altLang="en-US" dirty="0"/>
              <a:t>，然后求反得到的化简结果和电路图分别如下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71151"/>
            <a:ext cx="4157363" cy="48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21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】</a:t>
            </a:r>
            <a:r>
              <a:rPr lang="zh-CN" altLang="en-US" sz="2800" dirty="0"/>
              <a:t>分析下图中逻辑电路的逻辑功能</a:t>
            </a:r>
            <a:endParaRPr lang="en-US" altLang="zh-CN" sz="28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555776" y="2132856"/>
          <a:ext cx="4465638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8" name="Visio" r:id="rId3" imgW="2643079" imgH="1917492" progId="Visio.Drawing.11">
                  <p:embed/>
                </p:oleObj>
              </mc:Choice>
              <mc:Fallback>
                <p:oleObj name="Visio" r:id="rId3" imgW="2643079" imgH="1917492" progId="Visio.Drawing.11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6076" b="5090"/>
                      <a:stretch>
                        <a:fillRect/>
                      </a:stretch>
                    </p:blipFill>
                    <p:spPr bwMode="auto">
                      <a:xfrm>
                        <a:off x="2555776" y="2132856"/>
                        <a:ext cx="4465638" cy="3273425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3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解：由图得</a:t>
            </a:r>
            <a:endParaRPr lang="en-US" altLang="zh-CN" sz="28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en-US" altLang="zh-CN" sz="2800" dirty="0"/>
              <a:t>	 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化简得：</a:t>
            </a:r>
            <a:endParaRPr lang="en-US" altLang="zh-CN" sz="2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763713" y="3573463"/>
          <a:ext cx="648652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0" name="Equation" r:id="rId3" imgW="2857320" imgH="888840" progId="Equation.DSMT4">
                  <p:embed/>
                </p:oleObj>
              </mc:Choice>
              <mc:Fallback>
                <p:oleObj name="Equation" r:id="rId3" imgW="2857320" imgH="88884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73463"/>
                        <a:ext cx="6486525" cy="2016125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724127" y="0"/>
          <a:ext cx="3415557" cy="250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1" name="Visio" r:id="rId5" imgW="2643079" imgH="1917492" progId="Visio.Drawing.11">
                  <p:embed/>
                </p:oleObj>
              </mc:Choice>
              <mc:Fallback>
                <p:oleObj name="Visio" r:id="rId5" imgW="2643079" imgH="1917492" progId="Visio.Drawing.11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076" b="5090"/>
                      <a:stretch>
                        <a:fillRect/>
                      </a:stretch>
                    </p:blipFill>
                    <p:spPr bwMode="auto">
                      <a:xfrm>
                        <a:off x="5724127" y="0"/>
                        <a:ext cx="3415557" cy="250368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63688" y="2276872"/>
          <a:ext cx="62801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7" imgW="2857320" imgH="203040" progId="Equation.DSMT4">
                  <p:embed/>
                </p:oleObj>
              </mc:Choice>
              <mc:Fallback>
                <p:oleObj name="Equation" r:id="rId7" imgW="2857320" imgH="20304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276872"/>
                        <a:ext cx="6280150" cy="446088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3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解：卡诺图为</a:t>
            </a:r>
            <a:endParaRPr lang="en-US" altLang="zh-CN" sz="28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en-US" altLang="zh-CN" sz="2800" dirty="0"/>
              <a:t>	 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化简后得</a:t>
            </a:r>
            <a:endParaRPr lang="en-US" altLang="zh-CN" sz="28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627784" y="1916832"/>
          <a:ext cx="4399091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0" name="Visio" r:id="rId3" imgW="1271626" imgH="749198" progId="Visio.Drawing.11">
                  <p:embed/>
                </p:oleObj>
              </mc:Choice>
              <mc:Fallback>
                <p:oleObj name="Visio" r:id="rId3" imgW="1271626" imgH="749198" progId="Visio.Drawing.11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16832"/>
                        <a:ext cx="4399091" cy="2592288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843808" y="5157192"/>
          <a:ext cx="38465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1" name="Equation" r:id="rId5" imgW="1294838" imgH="177723" progId="Equation.DSMT4">
                  <p:embed/>
                </p:oleObj>
              </mc:Choice>
              <mc:Fallback>
                <p:oleObj name="Equation" r:id="rId5" imgW="1294838" imgH="177723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157192"/>
                        <a:ext cx="3846512" cy="52705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3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重点内容</a:t>
            </a:r>
            <a:endParaRPr lang="en-US" altLang="zh-CN" dirty="0"/>
          </a:p>
          <a:p>
            <a:r>
              <a:rPr lang="zh-CN" altLang="en-US" dirty="0"/>
              <a:t>组合逻辑电路的分析与综合</a:t>
            </a:r>
            <a:endParaRPr lang="en-US" altLang="zh-CN" dirty="0"/>
          </a:p>
          <a:p>
            <a:r>
              <a:rPr lang="zh-CN" altLang="en-US" dirty="0"/>
              <a:t>常用的组合逻辑器件的原理和使用方法</a:t>
            </a:r>
            <a:endParaRPr lang="en-US" altLang="zh-CN" dirty="0"/>
          </a:p>
          <a:p>
            <a:pPr lvl="1"/>
            <a:r>
              <a:rPr lang="zh-CN" altLang="en-US" dirty="0"/>
              <a:t>编码器、译码器、加法器、数据比较器、数据选择器等</a:t>
            </a:r>
            <a:endParaRPr lang="en-US" altLang="zh-CN" dirty="0"/>
          </a:p>
          <a:p>
            <a:r>
              <a:rPr lang="zh-CN" altLang="en-US" dirty="0"/>
              <a:t>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解：由上述最简逻辑式可得输出输入的真值表</a:t>
            </a:r>
            <a:endParaRPr lang="en-US" altLang="zh-CN" sz="28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en-US" altLang="zh-CN" sz="2800" dirty="0"/>
              <a:t>	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/>
          </p:nvPr>
        </p:nvGraphicFramePr>
        <p:xfrm>
          <a:off x="1691680" y="1844824"/>
          <a:ext cx="218122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0" name="Visio" r:id="rId3" imgW="975970" imgH="1977847" progId="Visio.Drawing.11">
                  <p:embed/>
                </p:oleObj>
              </mc:Choice>
              <mc:Fallback>
                <p:oleObj name="Visio" r:id="rId3" imgW="975970" imgH="1977847" progId="Visio.Drawing.11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844824"/>
                        <a:ext cx="2181225" cy="44196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88024" y="3156996"/>
            <a:ext cx="394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由真值表可知此电路为“非一致电路”，即输入</a:t>
            </a:r>
            <a:r>
              <a:rPr lang="en-US" altLang="zh-CN" sz="2800" dirty="0">
                <a:latin typeface="+mj-ea"/>
                <a:ea typeface="+mj-ea"/>
              </a:rPr>
              <a:t>A</a:t>
            </a:r>
            <a:r>
              <a:rPr lang="zh-CN" altLang="en-US" sz="2800" dirty="0">
                <a:latin typeface="+mj-ea"/>
                <a:ea typeface="+mj-ea"/>
              </a:rPr>
              <a:t>、</a:t>
            </a:r>
            <a:r>
              <a:rPr lang="en-US" altLang="zh-CN" sz="2800" dirty="0">
                <a:latin typeface="+mj-ea"/>
                <a:ea typeface="+mj-ea"/>
              </a:rPr>
              <a:t>B</a:t>
            </a:r>
            <a:r>
              <a:rPr lang="zh-CN" altLang="en-US" sz="2800" dirty="0">
                <a:latin typeface="+mj-ea"/>
                <a:ea typeface="+mj-ea"/>
              </a:rPr>
              <a:t>、</a:t>
            </a:r>
            <a:r>
              <a:rPr lang="en-US" altLang="zh-CN" sz="2800" dirty="0">
                <a:latin typeface="+mj-ea"/>
                <a:ea typeface="+mj-ea"/>
              </a:rPr>
              <a:t>C</a:t>
            </a:r>
            <a:r>
              <a:rPr lang="zh-CN" altLang="en-US" sz="2800" dirty="0">
                <a:latin typeface="+mj-ea"/>
                <a:ea typeface="+mj-ea"/>
              </a:rPr>
              <a:t>取值不一样时输出为</a:t>
            </a:r>
            <a:r>
              <a:rPr lang="en-US" altLang="zh-CN" sz="2800" dirty="0">
                <a:latin typeface="+mj-ea"/>
                <a:ea typeface="+mj-ea"/>
              </a:rPr>
              <a:t>1,</a:t>
            </a:r>
            <a:r>
              <a:rPr lang="zh-CN" altLang="en-US" sz="2800" dirty="0">
                <a:latin typeface="+mj-ea"/>
                <a:ea typeface="+mj-ea"/>
              </a:rPr>
              <a:t>否则为</a:t>
            </a:r>
            <a:r>
              <a:rPr lang="en-US" altLang="zh-CN" sz="2800" dirty="0">
                <a:latin typeface="+mj-ea"/>
                <a:ea typeface="+mj-ea"/>
              </a:rPr>
              <a:t>0.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34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dirty="0"/>
              <a:t>组合逻辑电路的分析方法和设计方法</a:t>
            </a:r>
            <a:endParaRPr lang="en-US" altLang="zh-CN" dirty="0"/>
          </a:p>
          <a:p>
            <a:r>
              <a:rPr lang="zh-CN" altLang="en-US" b="1" dirty="0"/>
              <a:t>若干常用的组合逻辑电路</a:t>
            </a:r>
            <a:endParaRPr lang="en-US" altLang="zh-CN" b="1" dirty="0"/>
          </a:p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  <a:p>
            <a:r>
              <a:rPr lang="zh-CN" altLang="en-US" dirty="0"/>
              <a:t>译码器</a:t>
            </a:r>
            <a:endParaRPr lang="en-US" altLang="zh-CN" dirty="0"/>
          </a:p>
          <a:p>
            <a:r>
              <a:rPr lang="zh-CN" altLang="en-US" dirty="0"/>
              <a:t>数据选择器</a:t>
            </a:r>
            <a:endParaRPr lang="en-US" altLang="zh-CN" dirty="0"/>
          </a:p>
          <a:p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编码器</a:t>
            </a:r>
            <a:endParaRPr lang="en-US" altLang="zh-CN" b="1" dirty="0"/>
          </a:p>
          <a:p>
            <a:r>
              <a:rPr lang="zh-CN" altLang="en-US" dirty="0"/>
              <a:t>译码器</a:t>
            </a:r>
            <a:endParaRPr lang="en-US" altLang="zh-CN" dirty="0"/>
          </a:p>
          <a:p>
            <a:r>
              <a:rPr lang="zh-CN" altLang="en-US" dirty="0"/>
              <a:t>数据选择器</a:t>
            </a:r>
            <a:endParaRPr lang="en-US" altLang="zh-CN" dirty="0"/>
          </a:p>
          <a:p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endParaRPr lang="en-US" altLang="zh-CN" dirty="0"/>
          </a:p>
          <a:p>
            <a:pPr lvl="1"/>
            <a:r>
              <a:rPr lang="zh-CN" altLang="en-US" dirty="0"/>
              <a:t>区分一系列不同的事物，将其中的每个事物用一个二值代码表示</a:t>
            </a:r>
            <a:endParaRPr lang="en-US" altLang="zh-CN" dirty="0"/>
          </a:p>
          <a:p>
            <a:r>
              <a:rPr lang="zh-CN" altLang="en-US" dirty="0"/>
              <a:t>编码器（</a:t>
            </a:r>
            <a:r>
              <a:rPr lang="en-US" altLang="zh-CN" dirty="0"/>
              <a:t>Encoder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将输入的每一个高、低电平信号编成一个对应的二进制代码</a:t>
            </a:r>
            <a:endParaRPr lang="en-US" altLang="zh-CN" dirty="0"/>
          </a:p>
          <a:p>
            <a:pPr lvl="1"/>
            <a:r>
              <a:rPr lang="zh-CN" altLang="en-US" dirty="0"/>
              <a:t>编码器分为普通编码器和优先编码器。</a:t>
            </a:r>
            <a:endParaRPr lang="en-US" altLang="zh-CN" dirty="0"/>
          </a:p>
          <a:p>
            <a:pPr lvl="1"/>
            <a:r>
              <a:rPr lang="zh-CN" altLang="en-US" dirty="0"/>
              <a:t>根据进制可分为二进制编码器和二－十进制编码器</a:t>
            </a:r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61703" y="2276872"/>
            <a:ext cx="3965904" cy="35764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340768"/>
            <a:ext cx="8445624" cy="4569371"/>
          </a:xfrm>
        </p:spPr>
        <p:txBody>
          <a:bodyPr/>
          <a:lstStyle/>
          <a:p>
            <a:r>
              <a:rPr lang="zh-CN" altLang="en-US" dirty="0"/>
              <a:t>普通编码器</a:t>
            </a:r>
            <a:endParaRPr lang="en-US" altLang="zh-CN" dirty="0"/>
          </a:p>
          <a:p>
            <a:pPr lvl="1"/>
            <a:r>
              <a:rPr lang="zh-CN" altLang="en-US" dirty="0"/>
              <a:t>任何时刻只允许输入一个编码信号，否则将发生混乱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3</a:t>
            </a:r>
            <a:r>
              <a:rPr lang="zh-CN" altLang="en-US" dirty="0"/>
              <a:t>位二进制普通编码器</a:t>
            </a:r>
            <a:endParaRPr lang="en-US" altLang="zh-CN" dirty="0"/>
          </a:p>
          <a:p>
            <a:pPr lvl="2"/>
            <a:r>
              <a:rPr lang="en-US" altLang="zh-CN" i="1" dirty="0"/>
              <a:t>I</a:t>
            </a:r>
            <a:r>
              <a:rPr lang="en-US" altLang="zh-CN" baseline="-25000" dirty="0"/>
              <a:t>0</a:t>
            </a:r>
            <a:r>
              <a:rPr lang="en-US" altLang="zh-CN" dirty="0"/>
              <a:t>~</a:t>
            </a:r>
            <a:r>
              <a:rPr lang="en-US" altLang="zh-CN" i="1" dirty="0"/>
              <a:t>I</a:t>
            </a:r>
            <a:r>
              <a:rPr lang="en-US" altLang="zh-CN" baseline="-25000" dirty="0"/>
              <a:t>7</a:t>
            </a:r>
            <a:r>
              <a:rPr lang="zh-CN" altLang="en-US" dirty="0"/>
              <a:t>为信号输入端，高电平有效</a:t>
            </a:r>
            <a:endParaRPr lang="en-US" altLang="zh-CN" dirty="0"/>
          </a:p>
          <a:p>
            <a:pPr lvl="2"/>
            <a:r>
              <a:rPr lang="en-US" altLang="zh-CN" i="1" dirty="0"/>
              <a:t>Y</a:t>
            </a:r>
            <a:r>
              <a:rPr lang="en-US" altLang="zh-CN" baseline="-25000" dirty="0"/>
              <a:t>2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i="1" dirty="0"/>
              <a:t>Y</a:t>
            </a:r>
            <a:r>
              <a:rPr lang="en-US" altLang="zh-CN" baseline="-25000" dirty="0"/>
              <a:t>0</a:t>
            </a:r>
            <a:r>
              <a:rPr lang="zh-CN" altLang="en-US" dirty="0"/>
              <a:t>为三位二进制代码输出端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由于输入端为</a:t>
            </a:r>
            <a:r>
              <a:rPr lang="en-US" altLang="zh-CN" dirty="0"/>
              <a:t>8</a:t>
            </a:r>
            <a:r>
              <a:rPr lang="zh-CN" altLang="en-US" dirty="0"/>
              <a:t>个，输出端为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故也叫做</a:t>
            </a:r>
            <a:r>
              <a:rPr lang="en-US" altLang="zh-CN" dirty="0"/>
              <a:t>8</a:t>
            </a:r>
            <a:r>
              <a:rPr lang="zh-CN" altLang="en-US" dirty="0"/>
              <a:t>线</a:t>
            </a:r>
            <a:r>
              <a:rPr lang="en-US" altLang="zh-CN" dirty="0"/>
              <a:t>-3</a:t>
            </a:r>
            <a:r>
              <a:rPr lang="zh-CN" altLang="en-US" dirty="0"/>
              <a:t>线编码器</a:t>
            </a:r>
          </a:p>
          <a:p>
            <a:pPr lvl="1"/>
            <a:endParaRPr lang="en-US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7812360" y="593984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框图</a:t>
            </a:r>
          </a:p>
        </p:txBody>
      </p:sp>
    </p:spTree>
    <p:extLst>
      <p:ext uri="{BB962C8B-B14F-4D97-AF65-F5344CB8AC3E}">
        <p14:creationId xmlns:p14="http://schemas.microsoft.com/office/powerpoint/2010/main" val="5399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普通编码器</a:t>
            </a:r>
            <a:endParaRPr lang="en-US" altLang="zh-CN" dirty="0"/>
          </a:p>
          <a:p>
            <a:pPr lvl="1"/>
            <a:r>
              <a:rPr lang="zh-CN" altLang="en-US" dirty="0"/>
              <a:t>功能表</a:t>
            </a:r>
            <a:endParaRPr lang="en-US" altLang="zh-CN" dirty="0"/>
          </a:p>
        </p:txBody>
      </p:sp>
      <p:graphicFrame>
        <p:nvGraphicFramePr>
          <p:cNvPr id="6" name="Group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95608"/>
              </p:ext>
            </p:extLst>
          </p:nvPr>
        </p:nvGraphicFramePr>
        <p:xfrm>
          <a:off x="1057974" y="656694"/>
          <a:ext cx="7704857" cy="597666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01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1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90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1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97666"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           入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   出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 dirty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US" altLang="zh-CN" sz="2000" b="1" u="none" strike="noStrike" cap="none" normalizeH="0" baseline="-2500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0" lang="en-US" altLang="zh-CN" sz="2000" b="1" u="none" strike="noStrike" cap="none" normalizeH="0" baseline="-2500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0" lang="en-US" altLang="zh-CN" sz="2000" b="1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76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R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70C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99592" y="532759"/>
            <a:ext cx="806489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特点：任何时刻只允许输入一个编码信号</a:t>
            </a:r>
          </a:p>
        </p:txBody>
      </p:sp>
    </p:spTree>
    <p:extLst>
      <p:ext uri="{BB962C8B-B14F-4D97-AF65-F5344CB8AC3E}">
        <p14:creationId xmlns:p14="http://schemas.microsoft.com/office/powerpoint/2010/main" val="30363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普通编码器</a:t>
            </a:r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587965" cy="373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8428" y="5692769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功能表对应的逻辑式</a:t>
            </a:r>
          </a:p>
        </p:txBody>
      </p:sp>
    </p:spTree>
    <p:extLst>
      <p:ext uri="{BB962C8B-B14F-4D97-AF65-F5344CB8AC3E}">
        <p14:creationId xmlns:p14="http://schemas.microsoft.com/office/powerpoint/2010/main" val="2056919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普通编码器</a:t>
            </a:r>
            <a:endParaRPr lang="en-US" altLang="zh-CN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129942"/>
              </p:ext>
            </p:extLst>
          </p:nvPr>
        </p:nvGraphicFramePr>
        <p:xfrm>
          <a:off x="623263" y="2708920"/>
          <a:ext cx="3476625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公式" r:id="rId4" imgW="1282680" imgH="685800" progId="Equation.3">
                  <p:embed/>
                </p:oleObj>
              </mc:Choice>
              <mc:Fallback>
                <p:oleObj name="公式" r:id="rId4" imgW="12826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63" y="2708920"/>
                        <a:ext cx="3476625" cy="185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2" descr="4-3-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4008" y="2348879"/>
            <a:ext cx="4032250" cy="3201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6998" y="465313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利用约束项化简结果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6888" y="5611716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3</a:t>
            </a:r>
            <a:r>
              <a:rPr lang="zh-CN" altLang="en-US" sz="2800" dirty="0">
                <a:latin typeface="+mj-ea"/>
                <a:ea typeface="+mj-ea"/>
              </a:rPr>
              <a:t>位二进制编码器</a:t>
            </a:r>
          </a:p>
        </p:txBody>
      </p:sp>
    </p:spTree>
    <p:extLst>
      <p:ext uri="{BB962C8B-B14F-4D97-AF65-F5344CB8AC3E}">
        <p14:creationId xmlns:p14="http://schemas.microsoft.com/office/powerpoint/2010/main" val="37922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  <a:p>
            <a:pPr lvl="1"/>
            <a:r>
              <a:rPr lang="zh-CN" altLang="en-US" dirty="0"/>
              <a:t>允许</a:t>
            </a:r>
            <a:r>
              <a:rPr lang="zh-CN" altLang="en-US" dirty="0">
                <a:solidFill>
                  <a:srgbClr val="FF0000"/>
                </a:solidFill>
              </a:rPr>
              <a:t>同时</a:t>
            </a:r>
            <a:r>
              <a:rPr lang="zh-CN" altLang="en-US" dirty="0"/>
              <a:t>输入</a:t>
            </a:r>
            <a:r>
              <a:rPr lang="zh-CN" altLang="en-US" dirty="0">
                <a:solidFill>
                  <a:srgbClr val="FF0000"/>
                </a:solidFill>
              </a:rPr>
              <a:t>两个以上</a:t>
            </a:r>
            <a:r>
              <a:rPr lang="zh-CN" altLang="en-US" dirty="0"/>
              <a:t>编码信号</a:t>
            </a:r>
            <a:endParaRPr lang="en-US" altLang="zh-CN" dirty="0"/>
          </a:p>
          <a:p>
            <a:pPr lvl="1"/>
            <a:r>
              <a:rPr lang="zh-CN" altLang="en-US" dirty="0"/>
              <a:t>当几个输入信号同时出现时，只对其中</a:t>
            </a:r>
            <a:r>
              <a:rPr lang="zh-CN" altLang="en-US" dirty="0">
                <a:solidFill>
                  <a:srgbClr val="FF0000"/>
                </a:solidFill>
              </a:rPr>
              <a:t>优先权最高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一个</a:t>
            </a:r>
            <a:r>
              <a:rPr lang="zh-CN" altLang="en-US" dirty="0"/>
              <a:t>进行编码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8</a:t>
            </a:r>
            <a:r>
              <a:rPr lang="zh-CN" altLang="en-US" dirty="0"/>
              <a:t>线</a:t>
            </a:r>
            <a:r>
              <a:rPr lang="en-US" altLang="zh-CN" dirty="0"/>
              <a:t>-3</a:t>
            </a:r>
            <a:r>
              <a:rPr lang="zh-CN" altLang="en-US" dirty="0"/>
              <a:t>线优先编码器</a:t>
            </a:r>
            <a:r>
              <a:rPr lang="en-US" altLang="zh-CN" dirty="0"/>
              <a:t>74HC148</a:t>
            </a:r>
          </a:p>
          <a:p>
            <a:pPr lvl="2"/>
            <a:r>
              <a:rPr lang="zh-CN" altLang="en-US" dirty="0"/>
              <a:t>设</a:t>
            </a:r>
            <a:r>
              <a:rPr lang="en-US" altLang="zh-CN" dirty="0"/>
              <a:t>I</a:t>
            </a:r>
            <a:r>
              <a:rPr lang="en-US" altLang="zh-CN" baseline="-25000" dirty="0"/>
              <a:t>7</a:t>
            </a:r>
            <a:r>
              <a:rPr lang="zh-CN" altLang="en-US" dirty="0"/>
              <a:t>优先权最高，依次降低，</a:t>
            </a:r>
            <a:r>
              <a:rPr lang="en-US" altLang="zh-CN" dirty="0"/>
              <a:t>I</a:t>
            </a:r>
            <a:r>
              <a:rPr lang="en-US" altLang="zh-CN" baseline="-25000" dirty="0"/>
              <a:t>0</a:t>
            </a:r>
            <a:r>
              <a:rPr lang="zh-CN" altLang="en-US" dirty="0"/>
              <a:t>优先权最低</a:t>
            </a:r>
            <a:endParaRPr lang="en-US" altLang="zh-CN" dirty="0"/>
          </a:p>
          <a:p>
            <a:pPr lvl="2"/>
            <a:r>
              <a:rPr lang="zh-CN" altLang="en-US" dirty="0"/>
              <a:t>增设选通输入端</a:t>
            </a:r>
            <a:r>
              <a:rPr lang="en-US" altLang="zh-CN" dirty="0"/>
              <a:t>S’</a:t>
            </a:r>
            <a:r>
              <a:rPr lang="zh-CN" altLang="en-US" dirty="0"/>
              <a:t>，当</a:t>
            </a:r>
            <a:r>
              <a:rPr lang="en-US" altLang="zh-CN" dirty="0"/>
              <a:t>S’=0</a:t>
            </a:r>
            <a:r>
              <a:rPr lang="zh-CN" altLang="en-US" dirty="0"/>
              <a:t>时，编码器才能正常工作；当</a:t>
            </a:r>
            <a:r>
              <a:rPr lang="en-US" altLang="zh-CN" dirty="0"/>
              <a:t>S’=1</a:t>
            </a:r>
            <a:r>
              <a:rPr lang="zh-CN" altLang="en-US" dirty="0"/>
              <a:t>时，所有输出端均被封锁在高电平。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368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dirty="0"/>
              <a:t>组合逻辑电路的分析方法和设计方法</a:t>
            </a:r>
            <a:endParaRPr lang="en-US" altLang="zh-CN" dirty="0"/>
          </a:p>
          <a:p>
            <a:r>
              <a:rPr lang="zh-CN" altLang="en-US" dirty="0"/>
              <a:t>若干常用的组合逻辑电路</a:t>
            </a:r>
            <a:endParaRPr lang="en-US" altLang="zh-CN" dirty="0"/>
          </a:p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  <a:p>
            <a:r>
              <a:rPr lang="zh-CN" altLang="en-US" dirty="0"/>
              <a:t>*用</a:t>
            </a:r>
            <a:r>
              <a:rPr lang="en-US" altLang="zh-CN" dirty="0"/>
              <a:t>Multisim 7</a:t>
            </a:r>
            <a:r>
              <a:rPr lang="zh-CN" altLang="en-US" dirty="0"/>
              <a:t>分析组合逻辑电路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130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</p:txBody>
      </p:sp>
      <p:pic>
        <p:nvPicPr>
          <p:cNvPr id="5" name="Picture 12" descr="4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688" y="-146309"/>
            <a:ext cx="5400600" cy="684758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1520" y="2276872"/>
            <a:ext cx="1943100" cy="172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solidFill>
                  <a:schemeClr val="tx1"/>
                </a:solidFill>
                <a:latin typeface="+mj-ea"/>
              </a:rPr>
              <a:t>实例：</a:t>
            </a:r>
            <a:br>
              <a:rPr lang="zh-CN" altLang="en-US" sz="3200" kern="0" dirty="0">
                <a:solidFill>
                  <a:schemeClr val="tx1"/>
                </a:solidFill>
                <a:latin typeface="+mj-ea"/>
              </a:rPr>
            </a:br>
            <a:r>
              <a:rPr lang="en-US" altLang="zh-CN" sz="3200" kern="0" dirty="0">
                <a:solidFill>
                  <a:schemeClr val="tx1"/>
                </a:solidFill>
                <a:latin typeface="+mj-ea"/>
              </a:rPr>
              <a:t>74HC148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1779714" y="5688631"/>
            <a:ext cx="793204" cy="720080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916" y="5613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选通信号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2356894" y="6099005"/>
            <a:ext cx="29523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 flipV="1">
            <a:off x="5306973" y="626397"/>
            <a:ext cx="0" cy="54726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306973" y="624641"/>
            <a:ext cx="14401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184736" y="160546"/>
            <a:ext cx="172354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选通输出端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扩展端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6464656" y="-18"/>
            <a:ext cx="720080" cy="1152128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07904" y="37935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</a:t>
            </a:r>
          </a:p>
        </p:txBody>
      </p:sp>
      <p:graphicFrame>
        <p:nvGraphicFramePr>
          <p:cNvPr id="7" name="Group 2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203074"/>
              </p:ext>
            </p:extLst>
          </p:nvPr>
        </p:nvGraphicFramePr>
        <p:xfrm>
          <a:off x="611560" y="692696"/>
          <a:ext cx="8075274" cy="594995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7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40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40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0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31800">
                <a:tc gridSpan="9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输           入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输   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2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1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R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9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226132"/>
              </p:ext>
            </p:extLst>
          </p:nvPr>
        </p:nvGraphicFramePr>
        <p:xfrm>
          <a:off x="755576" y="1135857"/>
          <a:ext cx="4974877" cy="37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2" name="公式" r:id="rId3" imgW="2082800" imgH="241300" progId="Equation.3">
                  <p:embed/>
                </p:oleObj>
              </mc:Choice>
              <mc:Fallback>
                <p:oleObj name="公式" r:id="rId3" imgW="2082800" imgH="241300" progId="Equation.3">
                  <p:embed/>
                  <p:pic>
                    <p:nvPicPr>
                      <p:cNvPr id="0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35857"/>
                        <a:ext cx="4974877" cy="377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06737"/>
              </p:ext>
            </p:extLst>
          </p:nvPr>
        </p:nvGraphicFramePr>
        <p:xfrm>
          <a:off x="5940152" y="1196752"/>
          <a:ext cx="1578843" cy="349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3" name="公式" r:id="rId5" imgW="685800" imgH="241300" progId="Equation.3">
                  <p:embed/>
                </p:oleObj>
              </mc:Choice>
              <mc:Fallback>
                <p:oleObj name="公式" r:id="rId5" imgW="685800" imgH="241300" progId="Equation.3">
                  <p:embed/>
                  <p:pic>
                    <p:nvPicPr>
                      <p:cNvPr id="0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196752"/>
                        <a:ext cx="1578843" cy="349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926279"/>
              </p:ext>
            </p:extLst>
          </p:nvPr>
        </p:nvGraphicFramePr>
        <p:xfrm>
          <a:off x="7596336" y="1196752"/>
          <a:ext cx="1182563" cy="33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" name="公式" r:id="rId7" imgW="533169" imgH="241195" progId="Equation.3">
                  <p:embed/>
                </p:oleObj>
              </mc:Choice>
              <mc:Fallback>
                <p:oleObj name="公式" r:id="rId7" imgW="533169" imgH="241195" progId="Equation.3">
                  <p:embed/>
                  <p:pic>
                    <p:nvPicPr>
                      <p:cNvPr id="0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1196752"/>
                        <a:ext cx="1182563" cy="33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1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  <a:p>
            <a:pPr lvl="1"/>
            <a:r>
              <a:rPr lang="zh-CN" altLang="en-US" dirty="0">
                <a:latin typeface="+mj-ea"/>
              </a:rPr>
              <a:t>化简后的逻辑式</a:t>
            </a:r>
          </a:p>
          <a:p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419926"/>
              </p:ext>
            </p:extLst>
          </p:nvPr>
        </p:nvGraphicFramePr>
        <p:xfrm>
          <a:off x="1547664" y="2601569"/>
          <a:ext cx="6208460" cy="1952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公式" r:id="rId3" imgW="2374900" imgH="749300" progId="Equation.3">
                  <p:embed/>
                </p:oleObj>
              </mc:Choice>
              <mc:Fallback>
                <p:oleObj name="公式" r:id="rId3" imgW="2374900" imgH="749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601569"/>
                        <a:ext cx="6208460" cy="1952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893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676456" cy="4569371"/>
              </a:xfrm>
            </p:spPr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+mj-ea"/>
                  </a:rPr>
                  <a:t>选通输入端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+mj-ea"/>
                  </a:rPr>
                  <a:t>和扩展端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+mj-ea"/>
                  </a:rPr>
                  <a:t>用于扩展编码功能</a:t>
                </a:r>
                <a:endParaRPr lang="en-US" altLang="zh-CN" dirty="0">
                  <a:latin typeface="+mj-ea"/>
                </a:endParaRPr>
              </a:p>
              <a:p>
                <a:pPr lvl="1"/>
                <a:r>
                  <a:rPr lang="zh-CN" altLang="en-US" dirty="0">
                    <a:latin typeface="+mj-ea"/>
                  </a:rPr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+mj-ea"/>
                  </a:rPr>
                  <a:t>=0</a:t>
                </a:r>
                <a:r>
                  <a:rPr lang="zh-CN" altLang="en-US" dirty="0">
                    <a:latin typeface="+mj-ea"/>
                  </a:rPr>
                  <a:t>时表示“电路工作，但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j-ea"/>
                  </a:rPr>
                  <a:t>无</a:t>
                </a:r>
                <a:r>
                  <a:rPr lang="zh-CN" altLang="en-US" dirty="0">
                    <a:latin typeface="+mj-ea"/>
                  </a:rPr>
                  <a:t>编码输入”；</a:t>
                </a:r>
                <a:endParaRPr lang="en-US" altLang="zh-CN" dirty="0">
                  <a:latin typeface="+mj-ea"/>
                </a:endParaRPr>
              </a:p>
              <a:p>
                <a:pPr lvl="1"/>
                <a:r>
                  <a:rPr lang="zh-CN" altLang="en-US" dirty="0">
                    <a:latin typeface="+mj-ea"/>
                  </a:rPr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+mj-ea"/>
                  </a:rPr>
                  <a:t>=0</a:t>
                </a:r>
                <a:r>
                  <a:rPr lang="zh-CN" altLang="en-US" dirty="0">
                    <a:latin typeface="+mj-ea"/>
                  </a:rPr>
                  <a:t>时表示“电路工作，且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j-ea"/>
                  </a:rPr>
                  <a:t>有</a:t>
                </a:r>
                <a:r>
                  <a:rPr lang="zh-CN" altLang="en-US" dirty="0">
                    <a:latin typeface="+mj-ea"/>
                  </a:rPr>
                  <a:t>编码输入”。</a:t>
                </a:r>
                <a:endParaRPr lang="en-US" altLang="zh-CN" dirty="0">
                  <a:latin typeface="+mj-ea"/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676456" cy="4569371"/>
              </a:xfrm>
              <a:blipFill rotWithShape="1">
                <a:blip r:embed="rId3"/>
                <a:stretch>
                  <a:fillRect l="-1616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43630"/>
              </p:ext>
            </p:extLst>
          </p:nvPr>
        </p:nvGraphicFramePr>
        <p:xfrm>
          <a:off x="899592" y="3645024"/>
          <a:ext cx="7326204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Equation" r:id="rId4" imgW="2590560" imgH="749160" progId="Equation.DSMT4">
                  <p:embed/>
                </p:oleObj>
              </mc:Choice>
              <mc:Fallback>
                <p:oleObj name="Equation" r:id="rId4" imgW="2590560" imgH="749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45024"/>
                        <a:ext cx="7326204" cy="2376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390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  <a:p>
            <a:pPr lvl="1"/>
            <a:r>
              <a:rPr lang="zh-CN" altLang="en-US" dirty="0"/>
              <a:t>附加信号的状态及含义</a:t>
            </a:r>
            <a:endParaRPr lang="en-US" altLang="zh-CN" dirty="0"/>
          </a:p>
        </p:txBody>
      </p:sp>
      <p:graphicFrame>
        <p:nvGraphicFramePr>
          <p:cNvPr id="5" name="Group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636758"/>
              </p:ext>
            </p:extLst>
          </p:nvPr>
        </p:nvGraphicFramePr>
        <p:xfrm>
          <a:off x="5148064" y="2564904"/>
          <a:ext cx="3168351" cy="3312369"/>
        </p:xfrm>
        <a:graphic>
          <a:graphicData uri="http://schemas.openxmlformats.org/drawingml/2006/table">
            <a:tbl>
              <a:tblPr/>
              <a:tblGrid>
                <a:gridCol w="394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2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1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3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3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不工作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1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工作，但无输入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3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工作，且有输入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不可能出现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549368"/>
              </p:ext>
            </p:extLst>
          </p:nvPr>
        </p:nvGraphicFramePr>
        <p:xfrm>
          <a:off x="5148064" y="2637285"/>
          <a:ext cx="7920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0" name="Equation" r:id="rId3" imgW="520560" imgH="241200" progId="Equation.DSMT4">
                  <p:embed/>
                </p:oleObj>
              </mc:Choice>
              <mc:Fallback>
                <p:oleObj name="Equation" r:id="rId3" imgW="520560" imgH="2412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637285"/>
                        <a:ext cx="7920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82723"/>
              </p:ext>
            </p:extLst>
          </p:nvPr>
        </p:nvGraphicFramePr>
        <p:xfrm>
          <a:off x="179512" y="2420888"/>
          <a:ext cx="4643506" cy="3933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1" name="Visio" r:id="rId5" imgW="3279038" imgH="2777947" progId="Visio.Drawing.11">
                  <p:embed/>
                </p:oleObj>
              </mc:Choice>
              <mc:Fallback>
                <p:oleObj name="Visio" r:id="rId5" imgW="3279038" imgH="2777947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420888"/>
                        <a:ext cx="4643506" cy="39330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4067944" y="2708920"/>
            <a:ext cx="720080" cy="3672408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0" y="1340768"/>
                <a:ext cx="9036496" cy="4569371"/>
              </a:xfrm>
            </p:spPr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说明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74LS148</a:t>
                </a:r>
                <a:r>
                  <a:rPr lang="zh-CN" altLang="en-US" dirty="0"/>
                  <a:t>输入端的优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先权，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7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最高，依次降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低，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最低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e>
                      <m:sub/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/>
                  <a:t>时，编码器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不能工作，此时输出端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=111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/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时，编码器工作，此时如果没有输入信号输入，即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/>
                  <a:t>~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/>
                  <a:t>=1…1</a:t>
                </a:r>
                <a:r>
                  <a:rPr lang="zh-CN" altLang="en-US" dirty="0"/>
                  <a:t>时，输出端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=111</m:t>
                    </m:r>
                    <m:r>
                      <a:rPr lang="zh-CN" altLang="en-US" i="1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0</m:t>
                    </m:r>
                    <m:r>
                      <a:rPr lang="zh-CN" altLang="en-US" i="1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40768"/>
                <a:ext cx="9036496" cy="4569371"/>
              </a:xfrm>
              <a:blipFill rotWithShape="1">
                <a:blip r:embed="rId3"/>
                <a:stretch>
                  <a:fillRect l="-148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40393"/>
              </p:ext>
            </p:extLst>
          </p:nvPr>
        </p:nvGraphicFramePr>
        <p:xfrm>
          <a:off x="4246563" y="0"/>
          <a:ext cx="4897437" cy="414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0" name="Visio" r:id="rId4" imgW="3279038" imgH="2777947" progId="Visio.Drawing.11">
                  <p:embed/>
                </p:oleObj>
              </mc:Choice>
              <mc:Fallback>
                <p:oleObj name="Visio" r:id="rId4" imgW="3279038" imgH="2777947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3" y="0"/>
                        <a:ext cx="4897437" cy="4148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57150" cmpd="thickThin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070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2643" y="1124744"/>
                <a:ext cx="8928992" cy="4569371"/>
              </a:xfrm>
            </p:spPr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说明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/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时，编码器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有输入时，若几个信号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同时输入，则优先权高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的信号优先编码，但是，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比这个信号优先权高的输入信号必须为高电平，比这个信号优先权低的信号，可以是高电平，也可以是低电平。</a:t>
                </a:r>
                <a:endParaRPr lang="en-US" altLang="zh-CN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例：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6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=111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4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~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任意，输出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0</m:t>
                    </m:r>
                    <m:r>
                      <a:rPr lang="en-US" altLang="zh-CN" i="1">
                        <a:latin typeface="Cambria Math"/>
                      </a:rPr>
                      <m:t>11</m:t>
                    </m:r>
                  </m:oMath>
                </a14:m>
                <a:r>
                  <a:rPr lang="zh-CN" altLang="en-US" dirty="0"/>
                  <a:t>，以反码形式输出。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3" y="1124744"/>
                <a:ext cx="8928992" cy="4569371"/>
              </a:xfrm>
              <a:blipFill rotWithShape="1">
                <a:blip r:embed="rId3"/>
                <a:stretch>
                  <a:fillRect l="-1502" t="-1202" b="-8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079619"/>
              </p:ext>
            </p:extLst>
          </p:nvPr>
        </p:nvGraphicFramePr>
        <p:xfrm>
          <a:off x="4212389" y="0"/>
          <a:ext cx="4897437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9" name="Visio" r:id="rId4" imgW="3279038" imgH="2777947" progId="Visio.Drawing.11">
                  <p:embed/>
                </p:oleObj>
              </mc:Choice>
              <mc:Fallback>
                <p:oleObj name="Visio" r:id="rId4" imgW="3279038" imgH="27779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389" y="0"/>
                        <a:ext cx="4897437" cy="4148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thickThin">
                        <a:noFill/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 bwMode="auto">
          <a:xfrm>
            <a:off x="4283968" y="2420888"/>
            <a:ext cx="4752528" cy="28803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4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举例说明利用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信号实现电路功能扩展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【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用两片</a:t>
                </a:r>
                <a:r>
                  <a:rPr lang="en-US" altLang="zh-CN" dirty="0"/>
                  <a:t>74HC148</a:t>
                </a:r>
                <a:r>
                  <a:rPr lang="zh-CN" altLang="en-US" dirty="0"/>
                  <a:t>接成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线</a:t>
                </a:r>
                <a:r>
                  <a:rPr lang="en-US" altLang="zh-CN" dirty="0"/>
                  <a:t>-4</a:t>
                </a:r>
                <a:r>
                  <a:rPr lang="zh-CN" altLang="en-US" dirty="0"/>
                  <a:t>线优先编码器，其中，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15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优先权最高，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优先权最低。</a:t>
                </a:r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7544" y="3140968"/>
            <a:ext cx="8375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altLang="zh-CN" sz="2400" dirty="0">
              <a:latin typeface="+mj-ea"/>
              <a:ea typeface="+mj-ea"/>
            </a:endParaRPr>
          </a:p>
          <a:p>
            <a:pPr lvl="2"/>
            <a:r>
              <a:rPr lang="zh-CN" altLang="en-US" sz="2400" dirty="0">
                <a:latin typeface="+mj-ea"/>
                <a:ea typeface="+mj-ea"/>
              </a:rPr>
              <a:t>解：</a:t>
            </a:r>
            <a:endParaRPr lang="en-US" altLang="zh-CN" sz="2400" dirty="0">
              <a:latin typeface="+mj-ea"/>
              <a:ea typeface="+mj-ea"/>
            </a:endParaRPr>
          </a:p>
          <a:p>
            <a:pPr lvl="2"/>
            <a:r>
              <a:rPr lang="en-US" altLang="zh-CN" sz="2400" dirty="0">
                <a:latin typeface="+mj-ea"/>
                <a:ea typeface="+mj-ea"/>
              </a:rPr>
              <a:t>	</a:t>
            </a:r>
            <a:r>
              <a:rPr lang="zh-CN" altLang="en-US" sz="2400" dirty="0">
                <a:latin typeface="+mj-ea"/>
                <a:ea typeface="+mj-ea"/>
              </a:rPr>
              <a:t>要求</a:t>
            </a:r>
            <a:r>
              <a:rPr lang="en-US" altLang="zh-CN" sz="2400" dirty="0">
                <a:latin typeface="+mj-ea"/>
                <a:ea typeface="+mj-ea"/>
              </a:rPr>
              <a:t>16</a:t>
            </a:r>
            <a:r>
              <a:rPr lang="zh-CN" altLang="en-US" sz="2400" dirty="0">
                <a:latin typeface="+mj-ea"/>
                <a:ea typeface="+mj-ea"/>
              </a:rPr>
              <a:t>个输入端，正好每个</a:t>
            </a:r>
            <a:r>
              <a:rPr lang="en-US" altLang="zh-CN" sz="2400" dirty="0">
                <a:latin typeface="+mj-ea"/>
                <a:ea typeface="+mj-ea"/>
              </a:rPr>
              <a:t>74LS148</a:t>
            </a:r>
            <a:r>
              <a:rPr lang="zh-CN" altLang="en-US" sz="2400" dirty="0">
                <a:latin typeface="+mj-ea"/>
                <a:ea typeface="+mj-ea"/>
              </a:rPr>
              <a:t>有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个输入端，两片正好</a:t>
            </a:r>
            <a:r>
              <a:rPr lang="en-US" altLang="zh-CN" sz="2400" dirty="0">
                <a:latin typeface="+mj-ea"/>
                <a:ea typeface="+mj-ea"/>
              </a:rPr>
              <a:t>16</a:t>
            </a:r>
            <a:r>
              <a:rPr lang="zh-CN" altLang="en-US" sz="2400" dirty="0">
                <a:latin typeface="+mj-ea"/>
                <a:ea typeface="+mj-ea"/>
              </a:rPr>
              <a:t>个输入端，满足输入端的要求。</a:t>
            </a:r>
          </a:p>
          <a:p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3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792088"/>
          </a:xfrm>
        </p:spPr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28800"/>
                <a:ext cx="8435280" cy="4569371"/>
              </a:xfrm>
            </p:spPr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举例说明利用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信号实现电路功能扩展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解：</a:t>
                </a:r>
                <a:endParaRPr lang="en-US" altLang="zh-CN" dirty="0"/>
              </a:p>
              <a:p>
                <a:pPr lvl="2">
                  <a:buFont typeface="Arial" pitchFamily="34" charset="0"/>
                  <a:buChar char="•"/>
                </a:pPr>
                <a:r>
                  <a:rPr lang="zh-CN" altLang="en-US" dirty="0"/>
                  <a:t>根据优先权的要求，若第一片的优先级比第二片高，则第一片的输入为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15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～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8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，第二片的输入为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7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～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。当第一片工作，即有输入信号时，第二片禁止工作，也就是使得第二片的</a:t>
                </a:r>
                <a:r>
                  <a:rPr lang="en-US" altLang="zh-CN" dirty="0">
                    <a:sym typeface="Symbol" pitchFamily="18" charset="2"/>
                  </a:rPr>
                  <a:t>S</a:t>
                </a:r>
                <a:r>
                  <a:rPr lang="zh-CN" altLang="en-US" dirty="0">
                    <a:sym typeface="Symbol" pitchFamily="18" charset="2"/>
                  </a:rPr>
                  <a:t>＝</a:t>
                </a:r>
                <a:r>
                  <a:rPr lang="en-US" altLang="zh-CN" dirty="0">
                    <a:sym typeface="Symbol" pitchFamily="18" charset="2"/>
                  </a:rPr>
                  <a:t>1</a:t>
                </a:r>
              </a:p>
              <a:p>
                <a:pPr lvl="2"/>
                <a:r>
                  <a:rPr lang="zh-CN" altLang="en-US" dirty="0">
                    <a:sym typeface="Symbol" pitchFamily="18" charset="2"/>
                  </a:rPr>
                  <a:t>由表中可知可将第一片的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ym typeface="Symbol" pitchFamily="18" charset="2"/>
                  </a:rPr>
                  <a:t>接到第二片的</a:t>
                </a:r>
                <a:r>
                  <a:rPr lang="en-US" altLang="zh-CN" dirty="0">
                    <a:sym typeface="Symbol" pitchFamily="18" charset="2"/>
                  </a:rPr>
                  <a:t>S</a:t>
                </a:r>
                <a:r>
                  <a:rPr lang="zh-CN" altLang="en-US" dirty="0">
                    <a:sym typeface="Symbol" pitchFamily="18" charset="2"/>
                  </a:rPr>
                  <a:t>上</a:t>
                </a: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28800"/>
                <a:ext cx="8435280" cy="4569371"/>
              </a:xfrm>
              <a:blipFill rotWithShape="1">
                <a:blip r:embed="rId3"/>
                <a:stretch>
                  <a:fillRect l="-1662" t="-1200" r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193646" y="0"/>
            <a:ext cx="2937079" cy="2204862"/>
            <a:chOff x="6228184" y="4653138"/>
            <a:chExt cx="2937079" cy="2204862"/>
          </a:xfrm>
        </p:grpSpPr>
        <p:graphicFrame>
          <p:nvGraphicFramePr>
            <p:cNvPr id="6" name="Group 4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77671449"/>
                </p:ext>
              </p:extLst>
            </p:nvPr>
          </p:nvGraphicFramePr>
          <p:xfrm>
            <a:off x="6228184" y="4653138"/>
            <a:ext cx="2937079" cy="2204862"/>
          </p:xfrm>
          <a:graphic>
            <a:graphicData uri="http://schemas.openxmlformats.org/drawingml/2006/table">
              <a:tbl>
                <a:tblPr/>
                <a:tblGrid>
                  <a:gridCol w="37820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66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121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zh-CN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endParaRP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zh-CN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endParaRP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状态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</a:rPr>
                          <a:t>不工作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02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工作，但无输入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02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工作，且有输入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不可能出现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2465304"/>
                </p:ext>
              </p:extLst>
            </p:nvPr>
          </p:nvGraphicFramePr>
          <p:xfrm>
            <a:off x="6300192" y="4725144"/>
            <a:ext cx="658812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0" name="公式" r:id="rId4" imgW="520560" imgH="241200" progId="Equation.3">
                    <p:embed/>
                  </p:oleObj>
                </mc:Choice>
                <mc:Fallback>
                  <p:oleObj name="公式" r:id="rId4" imgW="520560" imgH="241200" progId="Equation.3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0192" y="4725144"/>
                          <a:ext cx="658812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076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792088"/>
          </a:xfrm>
        </p:spPr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601216" y="1628800"/>
                <a:ext cx="8435280" cy="4569371"/>
              </a:xfrm>
            </p:spPr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举例说明利用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信号实现电路功能扩展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解：</a:t>
                </a:r>
                <a:endParaRPr lang="en-US" altLang="zh-CN" dirty="0"/>
              </a:p>
              <a:p>
                <a:pPr lvl="2">
                  <a:buFont typeface="Arial" pitchFamily="34" charset="0"/>
                  <a:buChar char="•"/>
                </a:pPr>
                <a:r>
                  <a:rPr lang="zh-CN" altLang="en-US" dirty="0">
                    <a:latin typeface="+mj-ea"/>
                  </a:rPr>
                  <a:t>由于</a:t>
                </a:r>
                <a:r>
                  <a:rPr lang="en-US" altLang="zh-CN" dirty="0">
                    <a:latin typeface="+mj-ea"/>
                  </a:rPr>
                  <a:t>74HC148</a:t>
                </a:r>
                <a:r>
                  <a:rPr lang="zh-CN" altLang="en-US" dirty="0">
                    <a:latin typeface="+mj-ea"/>
                  </a:rPr>
                  <a:t>输出端只有</a:t>
                </a:r>
                <a:r>
                  <a:rPr lang="en-US" altLang="zh-CN" dirty="0">
                    <a:latin typeface="+mj-ea"/>
                  </a:rPr>
                  <a:t>3</a:t>
                </a:r>
                <a:r>
                  <a:rPr lang="zh-CN" altLang="en-US" dirty="0">
                    <a:latin typeface="+mj-ea"/>
                  </a:rPr>
                  <a:t>个，要想根据要求输出为</a:t>
                </a:r>
                <a:r>
                  <a:rPr lang="en-US" altLang="zh-CN" dirty="0">
                    <a:latin typeface="+mj-ea"/>
                  </a:rPr>
                  <a:t>4</a:t>
                </a:r>
                <a:r>
                  <a:rPr lang="zh-CN" altLang="en-US" dirty="0">
                    <a:latin typeface="+mj-ea"/>
                  </a:rPr>
                  <a:t>线，必须借用第一片的扩展端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latin typeface="+mj-ea"/>
                  </a:rPr>
                  <a:t>。由于</a:t>
                </a:r>
                <a:r>
                  <a:rPr lang="zh-CN" altLang="en-US" dirty="0">
                    <a:latin typeface="+mj-ea"/>
                    <a:sym typeface="Symbol" pitchFamily="18" charset="2"/>
                  </a:rPr>
                  <a:t>有输入时，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latin typeface="+mj-ea"/>
                  </a:rPr>
                  <a:t>＝</a:t>
                </a:r>
                <a:r>
                  <a:rPr lang="en-US" altLang="zh-CN" dirty="0">
                    <a:latin typeface="+mj-ea"/>
                  </a:rPr>
                  <a:t>0</a:t>
                </a:r>
                <a:r>
                  <a:rPr lang="zh-CN" altLang="en-US" dirty="0">
                    <a:latin typeface="+mj-ea"/>
                  </a:rPr>
                  <a:t>，无输入时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latin typeface="+mj-ea"/>
                  </a:rPr>
                  <a:t>＝</a:t>
                </a:r>
                <a:r>
                  <a:rPr lang="en-US" altLang="zh-CN" dirty="0">
                    <a:latin typeface="+mj-ea"/>
                  </a:rPr>
                  <a:t>1</a:t>
                </a:r>
                <a:r>
                  <a:rPr lang="zh-CN" altLang="en-US" dirty="0">
                    <a:latin typeface="+mj-ea"/>
                  </a:rPr>
                  <a:t>，故加反相器可作输出四位二进制数码的最高位。</a:t>
                </a:r>
                <a:endParaRPr lang="en-US" altLang="zh-CN" dirty="0">
                  <a:latin typeface="+mj-ea"/>
                </a:endParaRPr>
              </a:p>
              <a:p>
                <a:pPr lvl="2">
                  <a:buFont typeface="Arial" pitchFamily="34" charset="0"/>
                  <a:buChar char="•"/>
                </a:pPr>
                <a:r>
                  <a:rPr lang="zh-CN" altLang="en-US" dirty="0">
                    <a:latin typeface="+mj-ea"/>
                  </a:rPr>
                  <a:t>由于</a:t>
                </a:r>
                <a:r>
                  <a:rPr lang="en-US" altLang="zh-CN" dirty="0">
                    <a:latin typeface="+mj-ea"/>
                  </a:rPr>
                  <a:t>74HC148</a:t>
                </a:r>
                <a:r>
                  <a:rPr lang="zh-CN" altLang="en-US" dirty="0">
                    <a:latin typeface="+mj-ea"/>
                  </a:rPr>
                  <a:t>禁止工作或允许工作而无输入信号时，输出端的状态为</a:t>
                </a:r>
                <a:r>
                  <a:rPr lang="en-US" altLang="zh-CN" dirty="0">
                    <a:latin typeface="+mj-ea"/>
                  </a:rPr>
                  <a:t>111</a:t>
                </a:r>
                <a:r>
                  <a:rPr lang="zh-CN" altLang="en-US" dirty="0">
                    <a:latin typeface="+mj-ea"/>
                  </a:rPr>
                  <a:t>，故输出四位二进制代码的低三位可由两片输出端与非构成。</a:t>
                </a:r>
              </a:p>
              <a:p>
                <a:pPr lvl="2">
                  <a:buFont typeface="Arial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216" y="1628800"/>
                <a:ext cx="8435280" cy="4569371"/>
              </a:xfrm>
              <a:blipFill rotWithShape="1">
                <a:blip r:embed="rId3"/>
                <a:stretch>
                  <a:fillRect l="-1663" t="-1200" r="-1012" b="-3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193646" y="0"/>
            <a:ext cx="2937079" cy="2204862"/>
            <a:chOff x="6228184" y="4653138"/>
            <a:chExt cx="2937079" cy="2204862"/>
          </a:xfrm>
        </p:grpSpPr>
        <p:graphicFrame>
          <p:nvGraphicFramePr>
            <p:cNvPr id="6" name="Group 4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65676137"/>
                </p:ext>
              </p:extLst>
            </p:nvPr>
          </p:nvGraphicFramePr>
          <p:xfrm>
            <a:off x="6228184" y="4653138"/>
            <a:ext cx="2937079" cy="2204862"/>
          </p:xfrm>
          <a:graphic>
            <a:graphicData uri="http://schemas.openxmlformats.org/drawingml/2006/table">
              <a:tbl>
                <a:tblPr/>
                <a:tblGrid>
                  <a:gridCol w="37820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66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121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zh-CN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endParaRP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zh-CN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endParaRP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状态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j-ea"/>
                            <a:ea typeface="+mj-ea"/>
                          </a:rPr>
                          <a:t>不工作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02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工作，但无输入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02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工作，且有输入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1462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0</a:t>
                        </a:r>
                      </a:p>
                    </a:txBody>
                    <a:tcPr horzOverflow="overflow">
                      <a:lnL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defRPr sz="20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defRPr sz="16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defRPr sz="140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omic Sans MS" pitchFamily="66" charset="0"/>
                            <a:ea typeface="楷体_GB2312" pitchFamily="49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j-ea"/>
                            <a:ea typeface="+mj-ea"/>
                          </a:rPr>
                          <a:t>不可能出现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5289865"/>
                </p:ext>
              </p:extLst>
            </p:nvPr>
          </p:nvGraphicFramePr>
          <p:xfrm>
            <a:off x="6300192" y="4725144"/>
            <a:ext cx="658812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05" name="公式" r:id="rId4" imgW="520560" imgH="241200" progId="Equation.3">
                    <p:embed/>
                  </p:oleObj>
                </mc:Choice>
                <mc:Fallback>
                  <p:oleObj name="公式" r:id="rId4" imgW="5205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0192" y="4725144"/>
                          <a:ext cx="658812" cy="306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290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概述</a:t>
            </a:r>
            <a:endParaRPr lang="en-US" altLang="zh-CN" b="1" dirty="0"/>
          </a:p>
          <a:p>
            <a:r>
              <a:rPr lang="zh-CN" altLang="en-US" dirty="0"/>
              <a:t>组合逻辑电路的分析方法和设计方法</a:t>
            </a:r>
            <a:endParaRPr lang="en-US" altLang="zh-CN" dirty="0"/>
          </a:p>
          <a:p>
            <a:r>
              <a:rPr lang="zh-CN" altLang="en-US" dirty="0"/>
              <a:t>若干常用的组合逻辑电路</a:t>
            </a:r>
            <a:endParaRPr lang="en-US" altLang="zh-CN" dirty="0"/>
          </a:p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pic>
        <p:nvPicPr>
          <p:cNvPr id="5" name="Picture 62" descr="4-3-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601" y="549275"/>
            <a:ext cx="7292924" cy="587554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 bwMode="auto">
          <a:xfrm>
            <a:off x="1403648" y="1700808"/>
            <a:ext cx="626469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905054" y="11247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优先权</a:t>
            </a:r>
          </a:p>
        </p:txBody>
      </p:sp>
    </p:spTree>
    <p:extLst>
      <p:ext uri="{BB962C8B-B14F-4D97-AF65-F5344CB8AC3E}">
        <p14:creationId xmlns:p14="http://schemas.microsoft.com/office/powerpoint/2010/main" val="36338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pic>
        <p:nvPicPr>
          <p:cNvPr id="5" name="Picture 62" descr="4-3-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549275"/>
            <a:ext cx="7416800" cy="5975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2339975" y="4557603"/>
                <a:ext cx="5945188" cy="1944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  <a:ea typeface="楷体_GB2312" pitchFamily="49" charset="-122"/>
                  </a:defRPr>
                </a:lvl9pPr>
              </a:lstStyle>
              <a:p>
                <a:r>
                  <a:rPr lang="zh-CN" altLang="en-US" dirty="0">
                    <a:latin typeface="+mj-ea"/>
                    <a:ea typeface="+mj-ea"/>
                  </a:rPr>
                  <a:t>第一片为高优先权</a:t>
                </a:r>
              </a:p>
              <a:p>
                <a:r>
                  <a:rPr lang="zh-CN" altLang="en-US" dirty="0">
                    <a:latin typeface="+mj-ea"/>
                    <a:ea typeface="+mj-ea"/>
                  </a:rPr>
                  <a:t>只有</a:t>
                </a:r>
                <a:r>
                  <a:rPr lang="en-US" altLang="zh-CN" dirty="0">
                    <a:latin typeface="+mj-ea"/>
                    <a:ea typeface="+mj-ea"/>
                  </a:rPr>
                  <a:t>(1)</a:t>
                </a:r>
                <a:r>
                  <a:rPr lang="zh-CN" altLang="en-US" dirty="0">
                    <a:latin typeface="+mj-ea"/>
                    <a:ea typeface="+mj-ea"/>
                  </a:rPr>
                  <a:t>无编码输入时，</a:t>
                </a:r>
                <a:r>
                  <a:rPr lang="en-US" altLang="zh-CN" dirty="0">
                    <a:latin typeface="+mj-ea"/>
                    <a:ea typeface="+mj-ea"/>
                  </a:rPr>
                  <a:t>(2)</a:t>
                </a:r>
                <a:r>
                  <a:rPr lang="zh-CN" altLang="en-US" dirty="0">
                    <a:latin typeface="+mj-ea"/>
                    <a:ea typeface="+mj-ea"/>
                  </a:rPr>
                  <a:t>才允许工作</a:t>
                </a:r>
              </a:p>
              <a:p>
                <a:r>
                  <a:rPr lang="zh-CN" altLang="en-US" dirty="0">
                    <a:latin typeface="+mj-ea"/>
                    <a:ea typeface="+mj-ea"/>
                  </a:rPr>
                  <a:t>第</a:t>
                </a:r>
                <a:r>
                  <a:rPr lang="en-US" altLang="zh-CN" dirty="0">
                    <a:latin typeface="+mj-ea"/>
                    <a:ea typeface="+mj-ea"/>
                  </a:rPr>
                  <a:t>(1)</a:t>
                </a:r>
                <a:r>
                  <a:rPr lang="zh-CN" altLang="en-US" dirty="0">
                    <a:latin typeface="+mj-ea"/>
                    <a:ea typeface="+mj-ea"/>
                  </a:rPr>
                  <a:t>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𝐸𝑋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时表示对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15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～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8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的编码</a:t>
                </a:r>
              </a:p>
              <a:p>
                <a:r>
                  <a:rPr lang="zh-CN" altLang="en-US" dirty="0">
                    <a:latin typeface="+mj-ea"/>
                    <a:ea typeface="+mj-ea"/>
                  </a:rPr>
                  <a:t>低</a:t>
                </a:r>
                <a:r>
                  <a:rPr lang="en-US" altLang="zh-CN" dirty="0">
                    <a:latin typeface="+mj-ea"/>
                    <a:ea typeface="+mj-ea"/>
                  </a:rPr>
                  <a:t>3</a:t>
                </a:r>
                <a:r>
                  <a:rPr lang="zh-CN" altLang="en-US" dirty="0">
                    <a:latin typeface="+mj-ea"/>
                    <a:ea typeface="+mj-ea"/>
                  </a:rPr>
                  <a:t>位输出应是两片的输出的“与非”</a:t>
                </a:r>
              </a:p>
            </p:txBody>
          </p:sp>
        </mc:Choice>
        <mc:Fallback xmlns="">
          <p:sp>
            <p:nvSpPr>
              <p:cNvPr id="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975" y="4557603"/>
                <a:ext cx="5945188" cy="1944688"/>
              </a:xfrm>
              <a:prstGeom prst="rect">
                <a:avLst/>
              </a:prstGeom>
              <a:blipFill rotWithShape="1">
                <a:blip r:embed="rId3"/>
                <a:stretch>
                  <a:fillRect l="-1538" t="-2821" r="-5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603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优先编码器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十进制优先编码器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9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ym typeface="Symbol" pitchFamily="18" charset="2"/>
                  </a:rPr>
                  <a:t>～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个输入信号，将其编成</a:t>
                </a:r>
                <a:r>
                  <a:rPr lang="en-US" altLang="zh-CN" dirty="0"/>
                  <a:t>0110 ~ 1110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9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的优先权最高，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最低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~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为四位二进制</a:t>
                </a:r>
                <a:r>
                  <a:rPr lang="en-US" altLang="zh-CN" dirty="0"/>
                  <a:t>BCD</a:t>
                </a:r>
                <a:r>
                  <a:rPr lang="zh-CN" altLang="en-US" dirty="0"/>
                  <a:t>码的输出端</a:t>
                </a:r>
              </a:p>
              <a:p>
                <a:pPr lvl="2"/>
                <a:r>
                  <a:rPr lang="zh-CN" altLang="en-US" dirty="0"/>
                  <a:t>输入的低电平信号变成一个对应的十进制的编码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25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  <a:p>
            <a:pPr lvl="1"/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优先编码器</a:t>
            </a:r>
            <a:endParaRPr lang="en-US" altLang="zh-C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17" y="0"/>
            <a:ext cx="4912750" cy="642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23070" y="3573016"/>
            <a:ext cx="1943100" cy="172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solidFill>
                  <a:schemeClr val="tx1"/>
                </a:solidFill>
                <a:latin typeface="+mj-ea"/>
              </a:rPr>
              <a:t>实例：</a:t>
            </a:r>
            <a:br>
              <a:rPr lang="zh-CN" altLang="en-US" sz="3200" kern="0" dirty="0">
                <a:solidFill>
                  <a:schemeClr val="tx1"/>
                </a:solidFill>
                <a:latin typeface="+mj-ea"/>
              </a:rPr>
            </a:br>
            <a:r>
              <a:rPr lang="en-US" altLang="zh-CN" sz="3200" kern="0" dirty="0">
                <a:solidFill>
                  <a:schemeClr val="tx1"/>
                </a:solidFill>
                <a:latin typeface="+mj-ea"/>
              </a:rPr>
              <a:t>74LS147</a:t>
            </a:r>
          </a:p>
        </p:txBody>
      </p:sp>
    </p:spTree>
    <p:extLst>
      <p:ext uri="{BB962C8B-B14F-4D97-AF65-F5344CB8AC3E}">
        <p14:creationId xmlns:p14="http://schemas.microsoft.com/office/powerpoint/2010/main" val="213403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优先编码器</a:t>
            </a:r>
            <a:endParaRPr lang="en-US" altLang="zh-CN" dirty="0"/>
          </a:p>
          <a:p>
            <a:pPr lvl="1"/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十进制优先编码器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228184" y="4428273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</a:t>
            </a:r>
          </a:p>
        </p:txBody>
      </p:sp>
      <p:graphicFrame>
        <p:nvGraphicFramePr>
          <p:cNvPr id="7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547835"/>
              </p:ext>
            </p:extLst>
          </p:nvPr>
        </p:nvGraphicFramePr>
        <p:xfrm>
          <a:off x="3998668" y="0"/>
          <a:ext cx="5145332" cy="4271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0" name="Visio" r:id="rId3" imgW="3018434" imgH="2777947" progId="Visio.Drawing.11">
                  <p:embed/>
                </p:oleObj>
              </mc:Choice>
              <mc:Fallback>
                <p:oleObj name="Visio" r:id="rId3" imgW="3018434" imgH="27779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668" y="0"/>
                        <a:ext cx="5145332" cy="42719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29"/>
          <p:cNvSpPr txBox="1">
            <a:spLocks noChangeArrowheads="1"/>
          </p:cNvSpPr>
          <p:nvPr/>
        </p:nvSpPr>
        <p:spPr bwMode="auto">
          <a:xfrm>
            <a:off x="395536" y="2535447"/>
            <a:ext cx="36004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注：</a:t>
            </a:r>
            <a:r>
              <a:rPr lang="en-US" altLang="zh-CN" sz="2400" dirty="0">
                <a:latin typeface="+mj-ea"/>
                <a:ea typeface="+mj-ea"/>
              </a:rPr>
              <a:t>1. </a:t>
            </a:r>
            <a:r>
              <a:rPr lang="zh-CN" altLang="en-US" sz="2400" dirty="0">
                <a:latin typeface="+mj-ea"/>
                <a:ea typeface="+mj-ea"/>
              </a:rPr>
              <a:t>当</a:t>
            </a:r>
            <a:r>
              <a:rPr lang="en-US" altLang="zh-CN" sz="2400" dirty="0">
                <a:latin typeface="+mj-ea"/>
                <a:ea typeface="+mj-ea"/>
              </a:rPr>
              <a:t>I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0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有输入信号，其他输出为高电平，输出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3 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2 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1 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0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＝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1111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；</a:t>
            </a:r>
            <a:endParaRPr lang="en-US" altLang="zh-CN" sz="2400" dirty="0">
              <a:latin typeface="+mj-ea"/>
              <a:ea typeface="+mj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2. 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输出代码为对应二进制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BCD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码的反码，如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I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6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＝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0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时，输出为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3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 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2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 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1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 Y</a:t>
            </a:r>
            <a:r>
              <a:rPr lang="en-US" altLang="zh-CN" sz="2400" baseline="-25000" dirty="0">
                <a:latin typeface="+mj-ea"/>
                <a:ea typeface="+mj-ea"/>
                <a:sym typeface="Symbol" pitchFamily="18" charset="2"/>
              </a:rPr>
              <a:t>0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＝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1001 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，为</a:t>
            </a:r>
            <a:r>
              <a:rPr lang="en-US" altLang="zh-CN" sz="2400" dirty="0">
                <a:latin typeface="+mj-ea"/>
                <a:ea typeface="+mj-ea"/>
                <a:sym typeface="Symbol" pitchFamily="18" charset="2"/>
              </a:rPr>
              <a:t>0110</a:t>
            </a:r>
            <a:r>
              <a:rPr lang="zh-CN" altLang="en-US" sz="2400" dirty="0">
                <a:latin typeface="+mj-ea"/>
                <a:ea typeface="+mj-ea"/>
                <a:sym typeface="Symbol" pitchFamily="18" charset="2"/>
              </a:rPr>
              <a:t>的反码</a:t>
            </a:r>
          </a:p>
          <a:p>
            <a:pPr>
              <a:spcBef>
                <a:spcPct val="50000"/>
              </a:spcBef>
            </a:pPr>
            <a:endParaRPr lang="zh-CN" altLang="en-US" sz="2400" dirty="0">
              <a:latin typeface="+mj-ea"/>
              <a:ea typeface="+mj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48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  <a:p>
            <a:r>
              <a:rPr lang="zh-CN" altLang="en-US" b="1" dirty="0"/>
              <a:t>译码器</a:t>
            </a:r>
            <a:endParaRPr lang="en-US" altLang="zh-CN" b="1" dirty="0"/>
          </a:p>
          <a:p>
            <a:r>
              <a:rPr lang="zh-CN" altLang="en-US" dirty="0"/>
              <a:t>数据选择器</a:t>
            </a:r>
            <a:endParaRPr lang="en-US" altLang="zh-CN" dirty="0"/>
          </a:p>
          <a:p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逻辑功能</a:t>
            </a:r>
            <a:endParaRPr lang="en-US" altLang="zh-CN" dirty="0"/>
          </a:p>
          <a:p>
            <a:pPr lvl="1"/>
            <a:r>
              <a:rPr lang="zh-CN" altLang="en-US" dirty="0"/>
              <a:t>将每个输入的二进制代码译成对应的输出高、低电平信号或另外一个代码</a:t>
            </a:r>
            <a:endParaRPr lang="en-US" altLang="zh-CN" dirty="0"/>
          </a:p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常见类型</a:t>
            </a:r>
            <a:endParaRPr lang="en-US" altLang="zh-CN" sz="3200" dirty="0">
              <a:cs typeface="宋体" charset="0"/>
            </a:endParaRPr>
          </a:p>
          <a:p>
            <a:pPr lvl="1"/>
            <a:r>
              <a:rPr lang="zh-CN" altLang="en-US" dirty="0"/>
              <a:t>二进制译码器</a:t>
            </a:r>
            <a:endParaRPr lang="en-US" altLang="zh-CN" dirty="0"/>
          </a:p>
          <a:p>
            <a:pPr lvl="1"/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十进制译码器</a:t>
            </a:r>
            <a:endParaRPr lang="en-US" altLang="zh-CN" dirty="0"/>
          </a:p>
          <a:p>
            <a:pPr lvl="1"/>
            <a:r>
              <a:rPr lang="zh-CN" altLang="en-US" dirty="0"/>
              <a:t>显示译码器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94" y="2060848"/>
            <a:ext cx="4874952" cy="34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556792"/>
            <a:ext cx="5112568" cy="4569371"/>
          </a:xfrm>
        </p:spPr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pPr lvl="1"/>
            <a:r>
              <a:rPr lang="zh-CN" altLang="en-US" dirty="0"/>
              <a:t>输入：二进制代码（</a:t>
            </a:r>
            <a:r>
              <a:rPr lang="en-US" altLang="zh-CN" dirty="0"/>
              <a:t>N</a:t>
            </a:r>
            <a:r>
              <a:rPr lang="zh-CN" altLang="en-US" dirty="0"/>
              <a:t>位）</a:t>
            </a:r>
            <a:endParaRPr lang="en-US" altLang="zh-CN" dirty="0"/>
          </a:p>
          <a:p>
            <a:pPr lvl="1"/>
            <a:r>
              <a:rPr lang="zh-CN" altLang="en-US" dirty="0"/>
              <a:t>输出：与代码一一对应的高、低电平信号（</a:t>
            </a:r>
            <a:r>
              <a:rPr lang="en-US" altLang="zh-CN" dirty="0"/>
              <a:t> 2</a:t>
            </a:r>
            <a:r>
              <a:rPr lang="en-US" altLang="zh-CN" baseline="30000" dirty="0"/>
              <a:t>N</a:t>
            </a:r>
            <a:r>
              <a:rPr lang="zh-CN" altLang="en-US" dirty="0"/>
              <a:t>个）</a:t>
            </a:r>
            <a:endParaRPr lang="en-US" altLang="zh-CN" dirty="0"/>
          </a:p>
          <a:p>
            <a:pPr lvl="1"/>
            <a:r>
              <a:rPr lang="zh-CN" altLang="en-US" dirty="0"/>
              <a:t>称为</a:t>
            </a:r>
            <a:r>
              <a:rPr lang="en-US" altLang="zh-CN" dirty="0"/>
              <a:t>N</a:t>
            </a:r>
            <a:r>
              <a:rPr lang="zh-CN" altLang="en-US" dirty="0"/>
              <a:t>线－ 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线译码器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3</a:t>
            </a:r>
            <a:r>
              <a:rPr lang="zh-CN" altLang="en-US" dirty="0"/>
              <a:t>线</a:t>
            </a:r>
            <a:r>
              <a:rPr lang="en-US" altLang="zh-CN" dirty="0"/>
              <a:t>-8</a:t>
            </a:r>
            <a:r>
              <a:rPr lang="zh-CN" altLang="en-US" dirty="0"/>
              <a:t>线译码器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68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6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26807"/>
              </p:ext>
            </p:extLst>
          </p:nvPr>
        </p:nvGraphicFramePr>
        <p:xfrm>
          <a:off x="611560" y="1988840"/>
          <a:ext cx="5040560" cy="3630474"/>
        </p:xfrm>
        <a:graphic>
          <a:graphicData uri="http://schemas.openxmlformats.org/drawingml/2006/table">
            <a:tbl>
              <a:tblPr/>
              <a:tblGrid>
                <a:gridCol w="457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61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94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7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581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  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输   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58966" y="5654065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055157"/>
              </p:ext>
            </p:extLst>
          </p:nvPr>
        </p:nvGraphicFramePr>
        <p:xfrm>
          <a:off x="6234906" y="2584068"/>
          <a:ext cx="2578100" cy="272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公式" r:id="rId3" imgW="1143000" imgH="1206500" progId="Equation.3">
                  <p:embed/>
                </p:oleObj>
              </mc:Choice>
              <mc:Fallback>
                <p:oleObj name="公式" r:id="rId3" imgW="1143000" imgH="1206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906" y="2584068"/>
                        <a:ext cx="2578100" cy="272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93014" y="2043606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逻辑式</a:t>
            </a:r>
          </a:p>
        </p:txBody>
      </p:sp>
      <p:sp>
        <p:nvSpPr>
          <p:cNvPr id="9" name="Text Box 142"/>
          <p:cNvSpPr txBox="1">
            <a:spLocks noChangeArrowheads="1"/>
          </p:cNvSpPr>
          <p:nvPr/>
        </p:nvSpPr>
        <p:spPr bwMode="auto">
          <a:xfrm>
            <a:off x="5903912" y="5389657"/>
            <a:ext cx="32400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最小项译码器</a:t>
            </a:r>
          </a:p>
        </p:txBody>
      </p:sp>
    </p:spTree>
    <p:extLst>
      <p:ext uri="{BB962C8B-B14F-4D97-AF65-F5344CB8AC3E}">
        <p14:creationId xmlns:p14="http://schemas.microsoft.com/office/powerpoint/2010/main" val="20068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Picture 9" descr="4-3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96752"/>
            <a:ext cx="4839320" cy="53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238" y="2564904"/>
            <a:ext cx="331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二极管与门阵列</a:t>
            </a:r>
            <a:r>
              <a:rPr lang="zh-CN" altLang="en-US" sz="2400" dirty="0">
                <a:latin typeface="+mj-ea"/>
                <a:ea typeface="+mj-ea"/>
              </a:rPr>
              <a:t>组成的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线－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线译码器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466" y="4098863"/>
            <a:ext cx="3312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设</a:t>
            </a:r>
            <a:r>
              <a:rPr lang="en-US" altLang="zh-CN" sz="2400" dirty="0" err="1">
                <a:latin typeface="+mj-ea"/>
                <a:ea typeface="+mj-ea"/>
              </a:rPr>
              <a:t>Vcc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>
                <a:latin typeface="+mj-ea"/>
                <a:ea typeface="+mj-ea"/>
              </a:rPr>
              <a:t>5V</a:t>
            </a:r>
            <a:r>
              <a:rPr lang="zh-CN" altLang="en-US" sz="2400" dirty="0">
                <a:latin typeface="+mj-ea"/>
                <a:ea typeface="+mj-ea"/>
              </a:rPr>
              <a:t>，输入信号的高低电平为</a:t>
            </a:r>
            <a:r>
              <a:rPr lang="en-US" altLang="zh-CN" sz="2400" dirty="0">
                <a:latin typeface="+mj-ea"/>
                <a:ea typeface="+mj-ea"/>
              </a:rPr>
              <a:t>3V</a:t>
            </a:r>
            <a:r>
              <a:rPr lang="zh-CN" altLang="en-US" sz="2400" dirty="0">
                <a:latin typeface="+mj-ea"/>
                <a:ea typeface="+mj-ea"/>
              </a:rPr>
              <a:t>和</a:t>
            </a:r>
            <a:r>
              <a:rPr lang="en-US" altLang="zh-CN" sz="2400" dirty="0">
                <a:latin typeface="+mj-ea"/>
                <a:ea typeface="+mj-ea"/>
              </a:rPr>
              <a:t>0V</a:t>
            </a:r>
            <a:r>
              <a:rPr lang="zh-CN" altLang="en-US" sz="2400" dirty="0">
                <a:latin typeface="+mj-ea"/>
                <a:ea typeface="+mj-ea"/>
              </a:rPr>
              <a:t>，二极管导通压降为</a:t>
            </a:r>
            <a:r>
              <a:rPr lang="en-US" altLang="zh-CN" sz="2400" dirty="0">
                <a:latin typeface="+mj-ea"/>
                <a:ea typeface="+mj-ea"/>
              </a:rPr>
              <a:t>0.7V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45610" y="1340768"/>
            <a:ext cx="4379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0V</a:t>
            </a:r>
          </a:p>
          <a:p>
            <a:endParaRPr lang="en-US" altLang="zh-CN" sz="12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0V</a:t>
            </a:r>
          </a:p>
          <a:p>
            <a:endParaRPr lang="en-US" altLang="zh-CN" sz="10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0V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9807" y="14336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0232" y="195540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2120" y="23725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84463" y="623469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3.7V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8126" y="391491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8885" y="529919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8885" y="47603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48885" y="435952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8885" y="568540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28126" y="347873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14479" y="310940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0.7V</a:t>
            </a:r>
          </a:p>
        </p:txBody>
      </p:sp>
    </p:spTree>
    <p:extLst>
      <p:ext uri="{BB962C8B-B14F-4D97-AF65-F5344CB8AC3E}">
        <p14:creationId xmlns:p14="http://schemas.microsoft.com/office/powerpoint/2010/main" val="22858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数字电路分类</a:t>
            </a:r>
            <a:endParaRPr lang="en-US" altLang="zh-CN" dirty="0"/>
          </a:p>
          <a:p>
            <a:pPr lvl="1"/>
            <a:r>
              <a:rPr lang="zh-CN" altLang="en-US" dirty="0"/>
              <a:t>逻辑功能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组合逻辑电路（组合电路）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时序逻辑电路（时序电路）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Picture 9" descr="4-3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00" y="1179610"/>
            <a:ext cx="4839320" cy="53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9534" y="2149405"/>
            <a:ext cx="331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二极管与门阵列</a:t>
            </a:r>
            <a:r>
              <a:rPr lang="zh-CN" altLang="en-US" sz="2400" dirty="0">
                <a:latin typeface="+mj-ea"/>
                <a:ea typeface="+mj-ea"/>
              </a:rPr>
              <a:t>组成的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线－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线译码器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549" y="3030888"/>
            <a:ext cx="33127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优点：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    </a:t>
            </a:r>
            <a:r>
              <a:rPr lang="zh-CN" altLang="en-US" sz="2400" dirty="0">
                <a:latin typeface="+mj-ea"/>
                <a:ea typeface="+mj-ea"/>
              </a:rPr>
              <a:t>电路比较简单</a:t>
            </a:r>
            <a:endParaRPr lang="en-US" altLang="zh-CN" sz="2400" dirty="0">
              <a:latin typeface="+mj-ea"/>
              <a:ea typeface="+mj-ea"/>
            </a:endParaRPr>
          </a:p>
          <a:p>
            <a:endParaRPr lang="en-US" altLang="zh-CN" sz="10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缺点：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    电路的输入电阻较低而输出电阻较高；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     输出的高、低电平信号发生偏移</a:t>
            </a:r>
          </a:p>
        </p:txBody>
      </p:sp>
    </p:spTree>
    <p:extLst>
      <p:ext uri="{BB962C8B-B14F-4D97-AF65-F5344CB8AC3E}">
        <p14:creationId xmlns:p14="http://schemas.microsoft.com/office/powerpoint/2010/main" val="2006898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4-3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46052"/>
            <a:ext cx="4967337" cy="58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476601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用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CMOS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门电路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与非门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zh-CN" altLang="en-US" sz="2400" dirty="0">
                <a:latin typeface="+mj-ea"/>
                <a:ea typeface="+mj-ea"/>
              </a:rPr>
              <a:t>组成的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线－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线译码器</a:t>
            </a:r>
            <a:r>
              <a:rPr lang="en-US" altLang="zh-CN" sz="2400" dirty="0">
                <a:latin typeface="+mj-ea"/>
                <a:ea typeface="+mj-ea"/>
              </a:rPr>
              <a:t>74HC138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951663"/>
              </p:ext>
            </p:extLst>
          </p:nvPr>
        </p:nvGraphicFramePr>
        <p:xfrm>
          <a:off x="952500" y="5572125"/>
          <a:ext cx="11890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6" name="Equation" r:id="rId4" imgW="647640" imgH="253800" progId="Equation.DSMT4">
                  <p:embed/>
                </p:oleObj>
              </mc:Choice>
              <mc:Fallback>
                <p:oleObj name="Equation" r:id="rId4" imgW="64764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5572125"/>
                        <a:ext cx="11890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417286"/>
              </p:ext>
            </p:extLst>
          </p:nvPr>
        </p:nvGraphicFramePr>
        <p:xfrm>
          <a:off x="827584" y="4671588"/>
          <a:ext cx="1308445" cy="41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7" name="公式" r:id="rId6" imgW="723586" imgH="228501" progId="Equation.3">
                  <p:embed/>
                </p:oleObj>
              </mc:Choice>
              <mc:Fallback>
                <p:oleObj name="公式" r:id="rId6" imgW="723586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671588"/>
                        <a:ext cx="1308445" cy="4135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50795" y="2060848"/>
            <a:ext cx="1944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附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加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控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制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端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419872" y="1916832"/>
            <a:ext cx="2016224" cy="193899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220072" y="3030344"/>
            <a:ext cx="187220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7092280" y="1700808"/>
            <a:ext cx="0" cy="44644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7092280" y="1700808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7092280" y="2348880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7092280" y="3030344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7055417" y="3717032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7088138" y="4437112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7088138" y="5085184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7062359" y="5805264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>
            <a:off x="7092280" y="6165304"/>
            <a:ext cx="288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531225" y="2348880"/>
            <a:ext cx="19442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输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出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端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低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电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平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有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效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1403648" y="5085184"/>
            <a:ext cx="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563888" y="5337212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输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入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8457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6" grpId="0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12889"/>
              </p:ext>
            </p:extLst>
          </p:nvPr>
        </p:nvGraphicFramePr>
        <p:xfrm>
          <a:off x="1259632" y="1694844"/>
          <a:ext cx="6697218" cy="4949270"/>
        </p:xfrm>
        <a:graphic>
          <a:graphicData uri="http://schemas.openxmlformats.org/drawingml/2006/table">
            <a:tbl>
              <a:tblPr/>
              <a:tblGrid>
                <a:gridCol w="47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6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86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69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6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86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86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23432"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输          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输          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6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5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5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84168" y="1138562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43909"/>
              </p:ext>
            </p:extLst>
          </p:nvPr>
        </p:nvGraphicFramePr>
        <p:xfrm>
          <a:off x="1765589" y="2119775"/>
          <a:ext cx="8604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0" name="公式" r:id="rId3" imgW="482391" imgH="241195" progId="Equation.3">
                  <p:embed/>
                </p:oleObj>
              </mc:Choice>
              <mc:Fallback>
                <p:oleObj name="公式" r:id="rId3" imgW="482391" imgH="241195" progId="Equation.3">
                  <p:embed/>
                  <p:pic>
                    <p:nvPicPr>
                      <p:cNvPr id="0" name="Object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589" y="2119775"/>
                        <a:ext cx="86042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11164"/>
              </p:ext>
            </p:extLst>
          </p:nvPr>
        </p:nvGraphicFramePr>
        <p:xfrm>
          <a:off x="4273624" y="2118982"/>
          <a:ext cx="3621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1" name="公式" r:id="rId5" imgW="1943100" imgH="241300" progId="Equation.3">
                  <p:embed/>
                </p:oleObj>
              </mc:Choice>
              <mc:Fallback>
                <p:oleObj name="公式" r:id="rId5" imgW="1943100" imgH="241300" progId="Equation.3">
                  <p:embed/>
                  <p:pic>
                    <p:nvPicPr>
                      <p:cNvPr id="0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624" y="2118982"/>
                        <a:ext cx="3621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7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856984" cy="4569371"/>
              </a:xfrm>
            </p:spPr>
            <p:txBody>
              <a:bodyPr/>
              <a:lstStyle/>
              <a:p>
                <a:r>
                  <a:rPr lang="zh-CN" altLang="en-US" dirty="0"/>
                  <a:t>二进制译码器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注：</a:t>
                </a:r>
                <a:r>
                  <a:rPr lang="zh-CN" altLang="en-US" dirty="0">
                    <a:latin typeface="Cambria Math"/>
                  </a:rPr>
                  <a:t>∙</a:t>
                </a:r>
                <a:r>
                  <a:rPr lang="zh-CN" altLang="en-US" sz="2400" dirty="0"/>
                  <a:t>当附加控制端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4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/>
                      </a:rPr>
                      <m:t>’</m:t>
                    </m:r>
                    <m:r>
                      <a:rPr lang="en-US" altLang="zh-CN" sz="240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zh-CN" altLang="en-US" sz="2400">
                        <a:latin typeface="Cambria Math"/>
                      </a:rPr>
                      <m:t>’</m:t>
                    </m:r>
                    <m:r>
                      <a:rPr lang="en-US" altLang="zh-CN" sz="240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/>
                  <a:t>时，译码器被禁止工作，输出端状态全部为高电平</a:t>
                </a:r>
                <a:endParaRPr lang="en-US" altLang="zh-CN" sz="2400" dirty="0"/>
              </a:p>
              <a:p>
                <a:pPr lvl="2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时，译码器处于工作状态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当译码器工作时，输出端的逻辑式为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′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此译码器也是一个数据分配器（多路输出器），当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时，数据由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端输入，具体从哪端输出要由地址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来</m:t>
                    </m:r>
                  </m:oMath>
                </a14:m>
                <a:r>
                  <a:rPr lang="zh-CN" altLang="en-US" dirty="0"/>
                  <a:t>定，故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称为“数据”输入端，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称为“地址”输入端。如当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=101</a:t>
                </a:r>
                <a:r>
                  <a:rPr lang="zh-CN" altLang="en-US" dirty="0"/>
                  <a:t>时，其他门输出端全是高电平，只有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  <m:r>
                      <a:rPr lang="zh-CN" altLang="en-US" i="1">
                        <a:latin typeface="Cambria Math"/>
                      </a:rPr>
                      <m:t>’</m:t>
                    </m:r>
                    <m:r>
                      <a:rPr lang="zh-CN" altLang="en-US" b="0" i="1" smtClean="0">
                        <a:latin typeface="Cambria Math"/>
                      </a:rPr>
                      <m:t>，以</m:t>
                    </m:r>
                    <m:r>
                      <a:rPr lang="zh-CN" altLang="en-US" i="1">
                        <a:latin typeface="Cambria Math"/>
                      </a:rPr>
                      <m:t>反码</m:t>
                    </m:r>
                    <m:r>
                      <a:rPr lang="zh-CN" altLang="en-US" b="0" i="1" smtClean="0">
                        <a:latin typeface="Cambria Math"/>
                      </a:rPr>
                      <m:t>的</m:t>
                    </m:r>
                    <m:r>
                      <a:rPr lang="zh-CN" altLang="en-US" i="1">
                        <a:latin typeface="Cambria Math"/>
                      </a:rPr>
                      <m:t>形式</m:t>
                    </m:r>
                    <m:r>
                      <a:rPr lang="zh-CN" altLang="en-US" i="1" smtClean="0">
                        <a:latin typeface="Cambria Math"/>
                      </a:rPr>
                      <m:t>输出</m:t>
                    </m:r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856984" cy="4569371"/>
              </a:xfrm>
              <a:blipFill rotWithShape="1">
                <a:blip r:embed="rId2"/>
                <a:stretch>
                  <a:fillRect l="-1514" t="-1200" r="-826" b="-4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6804247" y="24701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最小项译码器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 flipV="1">
            <a:off x="6804248" y="2924944"/>
            <a:ext cx="216024" cy="10081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599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二进制译码器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用两片</a:t>
            </a:r>
            <a:r>
              <a:rPr lang="en-US" altLang="zh-CN" dirty="0"/>
              <a:t>74HC138</a:t>
            </a:r>
            <a:r>
              <a:rPr lang="zh-CN" altLang="en-US" dirty="0"/>
              <a:t>接成</a:t>
            </a:r>
            <a:r>
              <a:rPr lang="en-US" altLang="zh-CN" dirty="0"/>
              <a:t>4</a:t>
            </a:r>
            <a:r>
              <a:rPr lang="zh-CN" altLang="en-US" dirty="0"/>
              <a:t>线</a:t>
            </a:r>
            <a:r>
              <a:rPr lang="en-US" altLang="zh-CN" dirty="0"/>
              <a:t>-16</a:t>
            </a:r>
            <a:r>
              <a:rPr lang="zh-CN" altLang="en-US" dirty="0"/>
              <a:t>线译码器</a:t>
            </a:r>
            <a:endParaRPr lang="en-US" altLang="zh-CN" dirty="0"/>
          </a:p>
        </p:txBody>
      </p:sp>
      <p:pic>
        <p:nvPicPr>
          <p:cNvPr id="5" name="Picture 10" descr="4-3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1" y="2492896"/>
            <a:ext cx="7129462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十进制译码器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US" altLang="zh-CN" dirty="0"/>
              <a:t>BCD</a:t>
            </a:r>
            <a:r>
              <a:rPr lang="zh-CN" altLang="en-US" dirty="0"/>
              <a:t>码</a:t>
            </a:r>
            <a:endParaRPr lang="en-US" altLang="zh-CN" dirty="0"/>
          </a:p>
          <a:p>
            <a:pPr lvl="1"/>
            <a:r>
              <a:rPr lang="zh-CN" altLang="en-US" dirty="0"/>
              <a:t>输出：</a:t>
            </a:r>
            <a:r>
              <a:rPr lang="en-US" altLang="zh-CN" dirty="0"/>
              <a:t>10</a:t>
            </a:r>
            <a:r>
              <a:rPr lang="zh-CN" altLang="en-US" dirty="0"/>
              <a:t>个高、低电平输出信号</a:t>
            </a:r>
            <a:endParaRPr lang="en-US" altLang="zh-CN" dirty="0"/>
          </a:p>
          <a:p>
            <a:pPr lvl="2"/>
            <a:r>
              <a:rPr lang="en-US" altLang="zh-CN" dirty="0"/>
              <a:t>BCD</a:t>
            </a:r>
            <a:r>
              <a:rPr lang="zh-CN" altLang="en-US" dirty="0"/>
              <a:t>码以外的伪码（</a:t>
            </a:r>
            <a:r>
              <a:rPr lang="en-US" altLang="zh-CN" dirty="0"/>
              <a:t>1010</a:t>
            </a:r>
            <a:r>
              <a:rPr lang="zh-CN" altLang="en-US" dirty="0"/>
              <a:t>～</a:t>
            </a:r>
            <a:r>
              <a:rPr lang="en-US" altLang="zh-CN" dirty="0"/>
              <a:t>1111</a:t>
            </a:r>
            <a:r>
              <a:rPr lang="zh-CN" altLang="en-US" dirty="0"/>
              <a:t>），输出均无低电平信号产生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74HC42</a:t>
            </a:r>
          </a:p>
        </p:txBody>
      </p:sp>
    </p:spTree>
    <p:extLst>
      <p:ext uri="{BB962C8B-B14F-4D97-AF65-F5344CB8AC3E}">
        <p14:creationId xmlns:p14="http://schemas.microsoft.com/office/powerpoint/2010/main" val="3508927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十进制译码器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US" altLang="zh-CN" dirty="0"/>
              <a:t>BCD</a:t>
            </a:r>
            <a:r>
              <a:rPr lang="zh-CN" altLang="en-US" dirty="0"/>
              <a:t>码</a:t>
            </a:r>
            <a:endParaRPr lang="en-US" altLang="zh-CN" dirty="0"/>
          </a:p>
          <a:p>
            <a:pPr lvl="1"/>
            <a:r>
              <a:rPr lang="zh-CN" altLang="en-US" dirty="0"/>
              <a:t>输出：高、低电平输出信号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74HC42</a:t>
            </a:r>
          </a:p>
        </p:txBody>
      </p:sp>
      <p:pic>
        <p:nvPicPr>
          <p:cNvPr id="5" name="Picture 7" descr="4-3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8" y="1196751"/>
            <a:ext cx="4205456" cy="499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4434412" cy="203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918901"/>
              </p:ext>
            </p:extLst>
          </p:nvPr>
        </p:nvGraphicFramePr>
        <p:xfrm>
          <a:off x="5724128" y="4941168"/>
          <a:ext cx="292035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7" name="公式" r:id="rId5" imgW="1168400" imgH="228600" progId="Equation.3">
                  <p:embed/>
                </p:oleObj>
              </mc:Choice>
              <mc:Fallback>
                <p:oleObj name="公式" r:id="rId5" imgW="11684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941168"/>
                        <a:ext cx="2920350" cy="43204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502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-</a:t>
            </a:r>
            <a:r>
              <a:rPr lang="zh-CN" altLang="en-US" dirty="0"/>
              <a:t>十进制译码器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US" altLang="zh-CN" dirty="0"/>
              <a:t>BCD</a:t>
            </a:r>
            <a:r>
              <a:rPr lang="zh-CN" altLang="en-US" dirty="0"/>
              <a:t>码</a:t>
            </a:r>
            <a:endParaRPr lang="en-US" altLang="zh-CN" dirty="0"/>
          </a:p>
          <a:p>
            <a:pPr lvl="1"/>
            <a:r>
              <a:rPr lang="zh-CN" altLang="en-US" dirty="0"/>
              <a:t>输出：高、低电平输出信号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74HC42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0" y="2636912"/>
            <a:ext cx="8248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0" y="1214723"/>
            <a:ext cx="813435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96515" y="72391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可以“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拒绝伪码</a:t>
            </a:r>
            <a:r>
              <a:rPr lang="zh-CN" altLang="en-US" sz="2800" b="1" dirty="0">
                <a:latin typeface="+mj-ea"/>
                <a:ea typeface="+mj-ea"/>
              </a:rPr>
              <a:t>”！</a:t>
            </a:r>
          </a:p>
        </p:txBody>
      </p:sp>
    </p:spTree>
    <p:extLst>
      <p:ext uri="{BB962C8B-B14F-4D97-AF65-F5344CB8AC3E}">
        <p14:creationId xmlns:p14="http://schemas.microsoft.com/office/powerpoint/2010/main" val="425350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7920038" cy="460851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dirty="0"/>
              <a:t>用译码器设计组合逻辑电路</a:t>
            </a:r>
            <a:endParaRPr lang="en-US" altLang="zh-CN" sz="2800" dirty="0"/>
          </a:p>
          <a:p>
            <a:pPr>
              <a:buFontTx/>
              <a:buNone/>
            </a:pPr>
            <a:r>
              <a:rPr lang="zh-CN" altLang="en-US" sz="2400" dirty="0"/>
              <a:t>基本原理</a:t>
            </a:r>
          </a:p>
          <a:p>
            <a:pPr>
              <a:buFontTx/>
              <a:buNone/>
            </a:pPr>
            <a:r>
              <a:rPr lang="zh-CN" altLang="en-US" sz="2400" dirty="0"/>
              <a:t>	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/>
              <a:t>位二进制译码器给出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/>
              <a:t>变量的全部最小项</a:t>
            </a:r>
            <a:r>
              <a:rPr lang="en-US" altLang="zh-CN" sz="2400" dirty="0"/>
              <a:t>;</a:t>
            </a:r>
          </a:p>
          <a:p>
            <a:pPr>
              <a:buFontTx/>
              <a:buNone/>
            </a:pPr>
            <a:r>
              <a:rPr lang="en-US" altLang="zh-CN" sz="2400" dirty="0"/>
              <a:t>	……</a:t>
            </a:r>
            <a:endParaRPr lang="zh-CN" altLang="en-US" sz="2400" dirty="0"/>
          </a:p>
          <a:p>
            <a:pPr>
              <a:buFontTx/>
              <a:buNone/>
            </a:pPr>
            <a:r>
              <a:rPr lang="zh-CN" altLang="en-US" sz="2400" dirty="0"/>
              <a:t>	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/>
              <a:t>位二进制译码器给出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/>
              <a:t>变量的全部最小项</a:t>
            </a:r>
            <a:r>
              <a:rPr lang="en-US" altLang="zh-CN" sz="2400" dirty="0"/>
              <a:t>;</a:t>
            </a:r>
          </a:p>
          <a:p>
            <a:pPr>
              <a:buFontTx/>
              <a:buNone/>
            </a:pPr>
            <a:endParaRPr lang="en-US" altLang="zh-CN" sz="800" dirty="0"/>
          </a:p>
          <a:p>
            <a:pPr>
              <a:buFontTx/>
              <a:buNone/>
            </a:pPr>
            <a:r>
              <a:rPr lang="en-US" altLang="zh-CN" sz="2800" dirty="0"/>
              <a:t>	</a:t>
            </a:r>
            <a:r>
              <a:rPr lang="zh-CN" altLang="en-US" sz="2400" dirty="0"/>
              <a:t>任意函数</a:t>
            </a:r>
          </a:p>
          <a:p>
            <a:pPr>
              <a:buFontTx/>
              <a:buNone/>
            </a:pPr>
            <a:r>
              <a:rPr lang="zh-CN" altLang="en-US" sz="2400" dirty="0"/>
              <a:t>	将</a:t>
            </a:r>
            <a:r>
              <a:rPr lang="en-US" altLang="zh-CN" sz="2400" dirty="0"/>
              <a:t>n</a:t>
            </a:r>
            <a:r>
              <a:rPr lang="zh-CN" altLang="en-US" sz="2400" dirty="0"/>
              <a:t>位二进制译码输出的最小项组合起来，可获得任何形式的输入变量不大于</a:t>
            </a:r>
            <a:r>
              <a:rPr lang="en-US" altLang="zh-CN" sz="2400" dirty="0"/>
              <a:t>n</a:t>
            </a:r>
            <a:r>
              <a:rPr lang="zh-CN" altLang="en-US" sz="2400" dirty="0"/>
              <a:t>的组合函数</a:t>
            </a:r>
          </a:p>
        </p:txBody>
      </p:sp>
      <p:graphicFrame>
        <p:nvGraphicFramePr>
          <p:cNvPr id="259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295794"/>
              </p:ext>
            </p:extLst>
          </p:nvPr>
        </p:nvGraphicFramePr>
        <p:xfrm>
          <a:off x="6012160" y="4941168"/>
          <a:ext cx="17097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9" name="公式" r:id="rId3" imgW="647640" imgH="279360" progId="Equation.3">
                  <p:embed/>
                </p:oleObj>
              </mc:Choice>
              <mc:Fallback>
                <p:oleObj name="公式" r:id="rId3" imgW="6476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4941168"/>
                        <a:ext cx="17097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5438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340768"/>
            <a:ext cx="8424936" cy="12239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dirty="0"/>
              <a:t>例：利用</a:t>
            </a:r>
            <a:r>
              <a:rPr lang="en-US" altLang="zh-CN" sz="2800" dirty="0"/>
              <a:t>74HC138</a:t>
            </a:r>
            <a:r>
              <a:rPr lang="zh-CN" altLang="en-US" sz="2800" dirty="0"/>
              <a:t>设计一个多输出的组合逻辑电路，输出逻辑函数式为：</a:t>
            </a:r>
          </a:p>
          <a:p>
            <a:pPr>
              <a:buFontTx/>
              <a:buNone/>
            </a:pPr>
            <a:endParaRPr lang="en-US" altLang="zh-CN" dirty="0"/>
          </a:p>
        </p:txBody>
      </p:sp>
      <p:graphicFrame>
        <p:nvGraphicFramePr>
          <p:cNvPr id="260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272737"/>
              </p:ext>
            </p:extLst>
          </p:nvPr>
        </p:nvGraphicFramePr>
        <p:xfrm>
          <a:off x="467544" y="2924944"/>
          <a:ext cx="34480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8" name="公式" r:id="rId3" imgW="1676160" imgH="990360" progId="Equation.3">
                  <p:embed/>
                </p:oleObj>
              </mc:Choice>
              <mc:Fallback>
                <p:oleObj name="公式" r:id="rId3" imgW="167616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924944"/>
                        <a:ext cx="344805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0108" name="Picture 12" descr="4-3-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42" y="2797714"/>
            <a:ext cx="4824413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6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组合逻辑电路的特点</a:t>
            </a:r>
            <a:endParaRPr lang="en-US" altLang="zh-CN" sz="3200" dirty="0">
              <a:cs typeface="宋体" charset="0"/>
            </a:endParaRPr>
          </a:p>
          <a:p>
            <a:pPr lvl="1"/>
            <a:r>
              <a:rPr lang="zh-CN" altLang="en-US" dirty="0"/>
              <a:t>任意时刻的输出仅取决于</a:t>
            </a:r>
            <a:r>
              <a:rPr lang="zh-CN" altLang="en-US" b="1" dirty="0">
                <a:solidFill>
                  <a:srgbClr val="FF0000"/>
                </a:solidFill>
              </a:rPr>
              <a:t>该</a:t>
            </a:r>
            <a:r>
              <a:rPr lang="zh-CN" altLang="en-US" dirty="0"/>
              <a:t>时刻的输入，与电路原来的状态无关</a:t>
            </a:r>
            <a:r>
              <a:rPr lang="en-US" altLang="zh-CN" dirty="0"/>
              <a:t>——</a:t>
            </a:r>
            <a:r>
              <a:rPr lang="zh-CN" altLang="en-US" dirty="0"/>
              <a:t>逻辑功能</a:t>
            </a:r>
            <a:endParaRPr lang="en-US" altLang="zh-CN" dirty="0"/>
          </a:p>
          <a:p>
            <a:pPr lvl="1"/>
            <a:r>
              <a:rPr lang="zh-CN" altLang="en-US" dirty="0"/>
              <a:t>电路中只包含门电路，没有存储（记忆）单元</a:t>
            </a:r>
            <a:r>
              <a:rPr lang="en-US" altLang="zh-CN" dirty="0"/>
              <a:t>——</a:t>
            </a:r>
            <a:r>
              <a:rPr lang="zh-CN" altLang="en-US" dirty="0"/>
              <a:t>电路结构</a:t>
            </a:r>
            <a:endParaRPr lang="en-US" altLang="zh-CN" dirty="0"/>
          </a:p>
          <a:p>
            <a:pPr lvl="1"/>
            <a:endParaRPr lang="en-US" altLang="zh-CN" dirty="0">
              <a:cs typeface="宋体" charset="0"/>
            </a:endParaRPr>
          </a:p>
          <a:p>
            <a:pPr lvl="2"/>
            <a:endParaRPr lang="zh-CN" altLang="en-US" dirty="0">
              <a:cs typeface="宋体" charset="0"/>
            </a:endParaRPr>
          </a:p>
          <a:p>
            <a:pPr lvl="2"/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94" y="4263207"/>
            <a:ext cx="46291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82" y="4437112"/>
            <a:ext cx="3697018" cy="105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6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58083"/>
              </p:ext>
            </p:extLst>
          </p:nvPr>
        </p:nvGraphicFramePr>
        <p:xfrm>
          <a:off x="4422775" y="1563688"/>
          <a:ext cx="4530725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2" name="Equation" r:id="rId3" imgW="2590560" imgH="1066680" progId="Equation.DSMT4">
                  <p:embed/>
                </p:oleObj>
              </mc:Choice>
              <mc:Fallback>
                <p:oleObj name="Equation" r:id="rId3" imgW="259056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1563688"/>
                        <a:ext cx="4530725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018504"/>
              </p:ext>
            </p:extLst>
          </p:nvPr>
        </p:nvGraphicFramePr>
        <p:xfrm>
          <a:off x="2128838" y="3868738"/>
          <a:ext cx="3862387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3" name="Equation" r:id="rId5" imgW="2108160" imgH="1066680" progId="Equation.DSMT4">
                  <p:embed/>
                </p:oleObj>
              </mc:Choice>
              <mc:Fallback>
                <p:oleObj name="Equation" r:id="rId5" imgW="210816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3868738"/>
                        <a:ext cx="3862387" cy="196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472533"/>
              </p:ext>
            </p:extLst>
          </p:nvPr>
        </p:nvGraphicFramePr>
        <p:xfrm>
          <a:off x="303213" y="1635125"/>
          <a:ext cx="3240087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4" name="Equation" r:id="rId7" imgW="1574640" imgH="990360" progId="Equation.DSMT4">
                  <p:embed/>
                </p:oleObj>
              </mc:Choice>
              <mc:Fallback>
                <p:oleObj name="Equation" r:id="rId7" imgW="1574640" imgH="990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635125"/>
                        <a:ext cx="3240087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 bwMode="auto">
          <a:xfrm>
            <a:off x="3547951" y="2715890"/>
            <a:ext cx="54006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肘形连接符 8"/>
          <p:cNvCxnSpPr/>
          <p:nvPr/>
        </p:nvCxnSpPr>
        <p:spPr bwMode="auto">
          <a:xfrm rot="10800000" flipV="1">
            <a:off x="6423973" y="4444082"/>
            <a:ext cx="1584176" cy="504056"/>
          </a:xfrm>
          <a:prstGeom prst="bentConnector3">
            <a:avLst>
              <a:gd name="adj1" fmla="val 894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401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35339"/>
              </p:ext>
            </p:extLst>
          </p:nvPr>
        </p:nvGraphicFramePr>
        <p:xfrm>
          <a:off x="5049863" y="1832615"/>
          <a:ext cx="3652837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5" name="Equation" r:id="rId3" imgW="2108160" imgH="1066680" progId="Equation.DSMT4">
                  <p:embed/>
                </p:oleObj>
              </mc:Choice>
              <mc:Fallback>
                <p:oleObj name="Equation" r:id="rId3" imgW="210816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63" y="1832615"/>
                        <a:ext cx="3652837" cy="185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9388" y="1412776"/>
            <a:ext cx="3960812" cy="635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由于</a:t>
            </a:r>
            <a:r>
              <a:rPr lang="en-US" altLang="zh-CN" sz="2400" b="0" kern="0" dirty="0">
                <a:solidFill>
                  <a:schemeClr val="tx1"/>
                </a:solidFill>
                <a:latin typeface="+mj-ea"/>
              </a:rPr>
              <a:t>74HC138</a:t>
            </a:r>
            <a:r>
              <a:rPr lang="zh-CN" altLang="en-US" sz="2400" b="0" kern="0" dirty="0">
                <a:solidFill>
                  <a:schemeClr val="tx1"/>
                </a:solidFill>
                <a:latin typeface="+mj-ea"/>
              </a:rPr>
              <a:t>的输出为</a:t>
            </a:r>
          </a:p>
        </p:txBody>
      </p:sp>
      <p:pic>
        <p:nvPicPr>
          <p:cNvPr id="13" name="Picture 7" descr="4-3-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91578"/>
            <a:ext cx="6264722" cy="3010542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277285"/>
              </p:ext>
            </p:extLst>
          </p:nvPr>
        </p:nvGraphicFramePr>
        <p:xfrm>
          <a:off x="521518" y="2047776"/>
          <a:ext cx="3276551" cy="42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6" name="Equation" r:id="rId6" imgW="1739880" imgH="228600" progId="Equation.DSMT4">
                  <p:embed/>
                </p:oleObj>
              </mc:Choice>
              <mc:Fallback>
                <p:oleObj name="Equation" r:id="rId6" imgW="1739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18" y="2047776"/>
                        <a:ext cx="3276551" cy="429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97316" y="3256106"/>
            <a:ext cx="77041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则用</a:t>
            </a:r>
            <a:r>
              <a:rPr lang="en-US" altLang="zh-CN" sz="2400" dirty="0">
                <a:latin typeface="+mj-ea"/>
                <a:ea typeface="+mj-ea"/>
              </a:rPr>
              <a:t>74HC138</a:t>
            </a:r>
            <a:r>
              <a:rPr lang="zh-CN" altLang="en-US" sz="2400" dirty="0">
                <a:latin typeface="+mj-ea"/>
                <a:ea typeface="+mj-ea"/>
              </a:rPr>
              <a:t>实现的电路为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4644008" y="1369550"/>
            <a:ext cx="26608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输出逻辑函数式为</a:t>
            </a:r>
          </a:p>
        </p:txBody>
      </p:sp>
    </p:spTree>
    <p:extLst>
      <p:ext uri="{BB962C8B-B14F-4D97-AF65-F5344CB8AC3E}">
        <p14:creationId xmlns:p14="http://schemas.microsoft.com/office/powerpoint/2010/main" val="25906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086692"/>
              </p:ext>
            </p:extLst>
          </p:nvPr>
        </p:nvGraphicFramePr>
        <p:xfrm>
          <a:off x="467544" y="3607894"/>
          <a:ext cx="8390136" cy="274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Photo Editor 照片" r:id="rId4" imgW="34476190" imgH="10945753" progId="MSPhotoEd.3">
                  <p:embed/>
                </p:oleObj>
              </mc:Choice>
              <mc:Fallback>
                <p:oleObj name="Photo Editor 照片" r:id="rId4" imgW="34476190" imgH="10945753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607894"/>
                        <a:ext cx="8390136" cy="2745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69371"/>
          </a:xfrm>
        </p:spPr>
        <p:txBody>
          <a:bodyPr/>
          <a:lstStyle/>
          <a:p>
            <a:r>
              <a:rPr lang="zh-CN" altLang="en-US" dirty="0">
                <a:latin typeface="+mj-ea"/>
              </a:rPr>
              <a:t>显示译码器</a:t>
            </a:r>
            <a:endParaRPr lang="en-US" altLang="zh-CN" dirty="0">
              <a:latin typeface="+mj-ea"/>
            </a:endParaRPr>
          </a:p>
          <a:p>
            <a:pPr lvl="1"/>
            <a:r>
              <a:rPr lang="zh-CN" altLang="en-US" dirty="0">
                <a:latin typeface="+mj-ea"/>
              </a:rPr>
              <a:t>七段字符显示器</a:t>
            </a:r>
            <a:endParaRPr lang="en-US" altLang="zh-CN" dirty="0">
              <a:latin typeface="+mj-ea"/>
            </a:endParaRPr>
          </a:p>
          <a:p>
            <a:pPr lvl="2"/>
            <a:r>
              <a:rPr lang="zh-CN" altLang="en-US" dirty="0">
                <a:latin typeface="+mj-ea"/>
              </a:rPr>
              <a:t>半导体数码管</a:t>
            </a:r>
            <a:endParaRPr lang="en-US" altLang="zh-CN" sz="2000" dirty="0">
              <a:latin typeface="+mj-ea"/>
            </a:endParaRPr>
          </a:p>
          <a:p>
            <a:pPr lvl="3"/>
            <a:r>
              <a:rPr lang="zh-CN" altLang="en-US" dirty="0">
                <a:latin typeface="+mj-ea"/>
              </a:rPr>
              <a:t>每一个线段都是发光二极管（</a:t>
            </a:r>
            <a:r>
              <a:rPr lang="en-US" altLang="zh-CN" dirty="0">
                <a:latin typeface="+mj-ea"/>
              </a:rPr>
              <a:t>LED</a:t>
            </a:r>
            <a:r>
              <a:rPr lang="zh-CN" altLang="en-US" dirty="0">
                <a:latin typeface="+mj-ea"/>
              </a:rPr>
              <a:t>）</a:t>
            </a:r>
            <a:r>
              <a:rPr lang="en-US" altLang="zh-CN" dirty="0">
                <a:latin typeface="+mj-ea"/>
              </a:rPr>
              <a:t>,</a:t>
            </a:r>
            <a:r>
              <a:rPr lang="zh-CN" altLang="en-US" dirty="0">
                <a:latin typeface="+mj-ea"/>
              </a:rPr>
              <a:t>材料不同，</a:t>
            </a:r>
            <a:r>
              <a:rPr lang="en-US" altLang="zh-CN" dirty="0">
                <a:latin typeface="+mj-ea"/>
              </a:rPr>
              <a:t>LED</a:t>
            </a:r>
            <a:r>
              <a:rPr lang="zh-CN" altLang="en-US" dirty="0">
                <a:latin typeface="+mj-ea"/>
              </a:rPr>
              <a:t>发出光线的波长不同，其发光的颜色也不一样。</a:t>
            </a:r>
            <a:endParaRPr lang="en-US" altLang="zh-CN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592180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外形图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4834" y="5957282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等效电路</a:t>
            </a:r>
          </a:p>
        </p:txBody>
      </p:sp>
    </p:spTree>
    <p:extLst>
      <p:ext uri="{BB962C8B-B14F-4D97-AF65-F5344CB8AC3E}">
        <p14:creationId xmlns:p14="http://schemas.microsoft.com/office/powerpoint/2010/main" val="4253502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zh-CN" altLang="en-US" dirty="0"/>
              <a:t>七段字符显示器</a:t>
            </a:r>
            <a:endParaRPr lang="en-US" altLang="zh-CN" dirty="0"/>
          </a:p>
          <a:p>
            <a:pPr lvl="2"/>
            <a:r>
              <a:rPr lang="zh-CN" altLang="en-US" dirty="0"/>
              <a:t>半导体数码管</a:t>
            </a:r>
            <a:endParaRPr lang="en-US" altLang="zh-CN" dirty="0"/>
          </a:p>
          <a:p>
            <a:pPr lvl="3"/>
            <a:r>
              <a:rPr lang="zh-CN" altLang="en-US" dirty="0"/>
              <a:t>半导体数码管分共阴极和共阳极两类，</a:t>
            </a:r>
            <a:r>
              <a:rPr lang="en-US" altLang="zh-CN" dirty="0"/>
              <a:t>BS201A</a:t>
            </a:r>
            <a:r>
              <a:rPr lang="zh-CN" altLang="en-US" dirty="0"/>
              <a:t>属于共阴极类型，因为从内部电路上看，其各发光二极管的阴极是接在一起的。当外加高电平时，发光二极管亮，故高电平有效。而共阳极内部电路如右下图所示，低电平有效。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148301"/>
              </p:ext>
            </p:extLst>
          </p:nvPr>
        </p:nvGraphicFramePr>
        <p:xfrm>
          <a:off x="4427984" y="4581128"/>
          <a:ext cx="4498668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" name="Visio" r:id="rId3" imgW="2271889" imgH="825818" progId="Visio.Drawing.11">
                  <p:embed/>
                </p:oleObj>
              </mc:Choice>
              <mc:Fallback>
                <p:oleObj name="Visio" r:id="rId3" imgW="2271889" imgH="82581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t="9097" b="5952"/>
                      <a:stretch>
                        <a:fillRect/>
                      </a:stretch>
                    </p:blipFill>
                    <p:spPr bwMode="auto">
                      <a:xfrm>
                        <a:off x="4427984" y="4581128"/>
                        <a:ext cx="4498668" cy="136815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25" name="Picture 2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3" t="19663" b="28795"/>
          <a:stretch/>
        </p:blipFill>
        <p:spPr bwMode="auto">
          <a:xfrm>
            <a:off x="179512" y="4581128"/>
            <a:ext cx="4065446" cy="152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066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zh-CN" altLang="en-US" dirty="0"/>
              <a:t>七段字符显示器</a:t>
            </a:r>
            <a:endParaRPr lang="en-US" altLang="zh-CN" dirty="0"/>
          </a:p>
          <a:p>
            <a:pPr lvl="2"/>
            <a:r>
              <a:rPr lang="zh-CN" altLang="en-US" dirty="0"/>
              <a:t>半导体数码管</a:t>
            </a:r>
            <a:endParaRPr lang="en-US" altLang="zh-CN" dirty="0"/>
          </a:p>
          <a:p>
            <a:pPr lvl="3"/>
            <a:r>
              <a:rPr lang="zh-CN" altLang="en-US" dirty="0"/>
              <a:t>优点：工作电压低，体积小、寿命长、可靠性高、响应时间短、亮度高等</a:t>
            </a:r>
            <a:endParaRPr lang="en-US" altLang="zh-CN" dirty="0"/>
          </a:p>
          <a:p>
            <a:pPr lvl="3"/>
            <a:r>
              <a:rPr lang="zh-CN" altLang="en-US" dirty="0"/>
              <a:t>缺点：工作电流大（</a:t>
            </a:r>
            <a:r>
              <a:rPr lang="en-US" altLang="zh-CN" dirty="0"/>
              <a:t>10mA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0935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4"/>
          <a:stretch/>
        </p:blipFill>
        <p:spPr bwMode="auto">
          <a:xfrm>
            <a:off x="4355730" y="1484785"/>
            <a:ext cx="478826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30824" cy="4569371"/>
          </a:xfrm>
        </p:spPr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zh-CN" altLang="en-US" dirty="0"/>
              <a:t>七段字符显示器</a:t>
            </a:r>
            <a:endParaRPr lang="en-US" altLang="zh-CN" dirty="0"/>
          </a:p>
          <a:p>
            <a:pPr lvl="2"/>
            <a:r>
              <a:rPr lang="zh-CN" altLang="en-US" dirty="0"/>
              <a:t>液晶显示器（</a:t>
            </a:r>
            <a:r>
              <a:rPr lang="en-US" altLang="zh-CN" dirty="0"/>
              <a:t>LCD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 </a:t>
            </a:r>
            <a:r>
              <a:rPr lang="zh-CN" altLang="en-US" dirty="0"/>
              <a:t>液晶是一种既有液体的流动性，又具有光学特性的有机化合物。它的透明度和呈现的颜色是受外加电场的影响，利用这一点做成七段字符显示器。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6584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507288" cy="4569371"/>
          </a:xfrm>
        </p:spPr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zh-CN" altLang="en-US" dirty="0"/>
              <a:t>七段字符显示器</a:t>
            </a:r>
            <a:endParaRPr lang="en-US" altLang="zh-CN" dirty="0"/>
          </a:p>
          <a:p>
            <a:pPr lvl="2"/>
            <a:r>
              <a:rPr lang="zh-CN" altLang="en-US" dirty="0"/>
              <a:t>液晶显示器（</a:t>
            </a:r>
            <a:r>
              <a:rPr lang="en-US" altLang="zh-CN" dirty="0"/>
              <a:t>LCD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当没有外加电场时，由于液晶分子按一定取向整齐地排列，呈透明状态，射入的光线大部分被返回，显示器呈白色；</a:t>
            </a:r>
            <a:endParaRPr lang="en-US" altLang="zh-CN" dirty="0"/>
          </a:p>
          <a:p>
            <a:pPr lvl="3"/>
            <a:r>
              <a:rPr lang="zh-CN" altLang="en-US" dirty="0"/>
              <a:t>当有外加电场，并且选择不同的电极组合并加以电压，由于液晶分子的整齐排列被破坏，呈浑浊状态，射入的光线大部分被吸收，故呈暗灰色，称为动态散射效应；</a:t>
            </a:r>
            <a:endParaRPr lang="en-US" altLang="zh-CN" dirty="0"/>
          </a:p>
          <a:p>
            <a:pPr lvl="3"/>
            <a:r>
              <a:rPr lang="zh-CN" altLang="en-US" dirty="0"/>
              <a:t>当外加电场消失以后，液晶又恢复到整齐排列的状态。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9969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507288" cy="4569371"/>
          </a:xfrm>
        </p:spPr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zh-CN" altLang="en-US" dirty="0"/>
              <a:t>七段字符显示器</a:t>
            </a:r>
            <a:endParaRPr lang="en-US" altLang="zh-CN" dirty="0"/>
          </a:p>
          <a:p>
            <a:pPr lvl="2"/>
            <a:r>
              <a:rPr lang="zh-CN" altLang="en-US" dirty="0"/>
              <a:t>液晶显示器（</a:t>
            </a:r>
            <a:r>
              <a:rPr lang="en-US" altLang="zh-CN" dirty="0"/>
              <a:t>LCD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将七段透明的电极排列成</a:t>
            </a:r>
            <a:r>
              <a:rPr lang="en-US" altLang="zh-CN" dirty="0"/>
              <a:t>8</a:t>
            </a:r>
            <a:r>
              <a:rPr lang="zh-CN" altLang="en-US" dirty="0"/>
              <a:t>字形，那么只要选择不同的电极组合并加以正电压，便能显示出各种字符来。</a:t>
            </a:r>
            <a:endParaRPr lang="en-US" altLang="zh-CN" dirty="0"/>
          </a:p>
          <a:p>
            <a:pPr lvl="3"/>
            <a:endParaRPr lang="en-US" altLang="zh-CN" sz="1000" dirty="0"/>
          </a:p>
          <a:p>
            <a:pPr lvl="3"/>
            <a:r>
              <a:rPr lang="zh-CN" altLang="en-US" dirty="0"/>
              <a:t>优点：功耗极低，工作电压也低，广泛应用于电子表以及各种小型、便携式仪器、仪表中。</a:t>
            </a:r>
            <a:endParaRPr lang="en-US" altLang="zh-CN" dirty="0"/>
          </a:p>
          <a:p>
            <a:pPr lvl="3"/>
            <a:r>
              <a:rPr lang="zh-CN" altLang="en-US" dirty="0"/>
              <a:t>缺点：亮度很差，它的响应速度较低，限制了在快速系统中的应用。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617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en-US" altLang="zh-CN" dirty="0"/>
              <a:t>BCD-</a:t>
            </a:r>
            <a:r>
              <a:rPr lang="zh-CN" altLang="en-US" dirty="0"/>
              <a:t>七段显示译码器</a:t>
            </a:r>
            <a:endParaRPr lang="en-US" altLang="zh-CN" dirty="0"/>
          </a:p>
          <a:p>
            <a:pPr lvl="2"/>
            <a:r>
              <a:rPr lang="zh-CN" altLang="en-US" dirty="0"/>
              <a:t>七段数码管需要驱动电路，使其点亮。驱动电路可以是</a:t>
            </a:r>
            <a:r>
              <a:rPr lang="en-US" altLang="zh-CN" dirty="0"/>
              <a:t>TTL</a:t>
            </a:r>
            <a:r>
              <a:rPr lang="zh-CN" altLang="en-US" dirty="0"/>
              <a:t>电路或者</a:t>
            </a:r>
            <a:r>
              <a:rPr lang="en-US" altLang="zh-CN" dirty="0"/>
              <a:t>CMOS</a:t>
            </a:r>
            <a:r>
              <a:rPr lang="zh-CN" altLang="en-US" dirty="0"/>
              <a:t>电路，其作用是将</a:t>
            </a:r>
            <a:r>
              <a:rPr lang="en-US" altLang="zh-CN" dirty="0"/>
              <a:t>BCD</a:t>
            </a:r>
            <a:r>
              <a:rPr lang="zh-CN" altLang="en-US" dirty="0"/>
              <a:t>代码转换成数码管所需要的驱动信号，共阳极数码管需要低电平驱动；共阴极数码管需要高电平驱动</a:t>
            </a:r>
          </a:p>
          <a:p>
            <a:pPr lvl="2"/>
            <a:r>
              <a:rPr lang="zh-CN" altLang="en-US" dirty="0"/>
              <a:t>如共阴极数码管</a:t>
            </a:r>
            <a:r>
              <a:rPr lang="en-US" altLang="zh-CN" dirty="0"/>
              <a:t>BS201A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084124"/>
              </p:ext>
            </p:extLst>
          </p:nvPr>
        </p:nvGraphicFramePr>
        <p:xfrm>
          <a:off x="1907704" y="4653136"/>
          <a:ext cx="3374143" cy="1655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4" name="Photo Editor 照片" r:id="rId4" imgW="34476190" imgH="10945753" progId="MSPhotoEd.3">
                  <p:embed/>
                </p:oleObj>
              </mc:Choice>
              <mc:Fallback>
                <p:oleObj name="Photo Editor 照片" r:id="rId4" imgW="34476190" imgH="10945753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4" t="4942" b="28572"/>
                      <a:stretch>
                        <a:fillRect/>
                      </a:stretch>
                    </p:blipFill>
                    <p:spPr bwMode="auto">
                      <a:xfrm>
                        <a:off x="1907704" y="4653136"/>
                        <a:ext cx="3374143" cy="1655291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648987"/>
              </p:ext>
            </p:extLst>
          </p:nvPr>
        </p:nvGraphicFramePr>
        <p:xfrm>
          <a:off x="6516216" y="4149080"/>
          <a:ext cx="1800200" cy="2233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5" name="Photo Editor 照片" r:id="rId6" imgW="34476190" imgH="10945753" progId="MSPhotoEd.3">
                  <p:embed/>
                </p:oleObj>
              </mc:Choice>
              <mc:Fallback>
                <p:oleObj name="Photo Editor 照片" r:id="rId6" imgW="34476190" imgH="1094575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77153" b="13368"/>
                      <a:stretch>
                        <a:fillRect/>
                      </a:stretch>
                    </p:blipFill>
                    <p:spPr bwMode="auto">
                      <a:xfrm>
                        <a:off x="6516216" y="4149080"/>
                        <a:ext cx="1800200" cy="2233834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502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86" y="764703"/>
            <a:ext cx="6912768" cy="596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018" y="261402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功能表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65504"/>
              </p:ext>
            </p:extLst>
          </p:nvPr>
        </p:nvGraphicFramePr>
        <p:xfrm>
          <a:off x="7719054" y="2276872"/>
          <a:ext cx="116046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6" name="Photo Editor 照片" r:id="rId4" imgW="5038095" imgH="9078592" progId="MSPhotoEd.3">
                  <p:embed/>
                </p:oleObj>
              </mc:Choice>
              <mc:Fallback>
                <p:oleObj name="Photo Editor 照片" r:id="rId4" imgW="5038095" imgH="9078592" progId="MSPhotoEd.3">
                  <p:embed/>
                  <p:pic>
                    <p:nvPicPr>
                      <p:cNvPr id="0" name="Object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9054" y="2276872"/>
                        <a:ext cx="1160463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63"/>
          <p:cNvSpPr>
            <a:spLocks noChangeArrowheads="1"/>
          </p:cNvSpPr>
          <p:nvPr/>
        </p:nvSpPr>
        <p:spPr bwMode="auto">
          <a:xfrm>
            <a:off x="8023554" y="2809875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64"/>
          <p:cNvSpPr>
            <a:spLocks noChangeArrowheads="1"/>
          </p:cNvSpPr>
          <p:nvPr/>
        </p:nvSpPr>
        <p:spPr bwMode="auto">
          <a:xfrm>
            <a:off x="8382329" y="3241675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265"/>
          <p:cNvSpPr>
            <a:spLocks noChangeArrowheads="1"/>
          </p:cNvSpPr>
          <p:nvPr/>
        </p:nvSpPr>
        <p:spPr bwMode="auto">
          <a:xfrm>
            <a:off x="8412491" y="2809875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266"/>
          <p:cNvSpPr>
            <a:spLocks noChangeArrowheads="1"/>
          </p:cNvSpPr>
          <p:nvPr/>
        </p:nvSpPr>
        <p:spPr bwMode="auto">
          <a:xfrm rot="5400000">
            <a:off x="8233104" y="3019425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1140267" y="2636913"/>
            <a:ext cx="6425842" cy="4618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76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53" y="1772816"/>
            <a:ext cx="5868144" cy="193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862" y="1268760"/>
            <a:ext cx="8229600" cy="4569371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组合逻辑电路的描述</a:t>
            </a:r>
            <a:endParaRPr lang="en-US" altLang="zh-CN" sz="3200" dirty="0">
              <a:cs typeface="宋体" charset="0"/>
            </a:endParaRPr>
          </a:p>
          <a:p>
            <a:pPr lvl="1"/>
            <a:r>
              <a:rPr lang="zh-CN" altLang="en-US" dirty="0"/>
              <a:t>框图</a:t>
            </a:r>
            <a:endParaRPr lang="en-US" altLang="zh-CN" dirty="0"/>
          </a:p>
          <a:p>
            <a:pPr lvl="1"/>
            <a:r>
              <a:rPr lang="zh-CN" altLang="en-US" dirty="0"/>
              <a:t>逻辑函数</a:t>
            </a:r>
            <a:endParaRPr lang="en-US" altLang="zh-CN" dirty="0"/>
          </a:p>
          <a:p>
            <a:pPr lvl="1"/>
            <a:r>
              <a:rPr lang="zh-CN" altLang="en-US" dirty="0"/>
              <a:t>向量函数</a:t>
            </a:r>
            <a:r>
              <a:rPr lang="en-US" altLang="zh-CN" dirty="0"/>
              <a:t>	</a:t>
            </a:r>
            <a:endParaRPr lang="zh-CN" altLang="en-US" dirty="0"/>
          </a:p>
          <a:p>
            <a:pPr lvl="2"/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815297"/>
              </p:ext>
            </p:extLst>
          </p:nvPr>
        </p:nvGraphicFramePr>
        <p:xfrm>
          <a:off x="899592" y="3573016"/>
          <a:ext cx="3178175" cy="249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Equation" r:id="rId5" imgW="1168200" imgH="914400" progId="Equation.DSMT4">
                  <p:embed/>
                </p:oleObj>
              </mc:Choice>
              <mc:Fallback>
                <p:oleObj name="Equation" r:id="rId5" imgW="1168200" imgH="9144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573016"/>
                        <a:ext cx="3178175" cy="249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964785"/>
              </p:ext>
            </p:extLst>
          </p:nvPr>
        </p:nvGraphicFramePr>
        <p:xfrm>
          <a:off x="5868144" y="4365104"/>
          <a:ext cx="19939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公式" r:id="rId7" imgW="638140" imgH="190573" progId="Equation.3">
                  <p:embed/>
                </p:oleObj>
              </mc:Choice>
              <mc:Fallback>
                <p:oleObj name="公式" r:id="rId7" imgW="638140" imgH="19057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365104"/>
                        <a:ext cx="199390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368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en-US" altLang="zh-CN" dirty="0"/>
              <a:t>BCD-</a:t>
            </a:r>
            <a:r>
              <a:rPr lang="zh-CN" altLang="en-US" dirty="0"/>
              <a:t>七段显示译码器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27446"/>
              </p:ext>
            </p:extLst>
          </p:nvPr>
        </p:nvGraphicFramePr>
        <p:xfrm>
          <a:off x="323528" y="235334"/>
          <a:ext cx="8207375" cy="631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Photo Editor 照片" r:id="rId3" imgW="35200000" imgH="39895238" progId="MSPhotoEd.3">
                  <p:embed/>
                </p:oleObj>
              </mc:Choice>
              <mc:Fallback>
                <p:oleObj name="Photo Editor 照片" r:id="rId3" imgW="35200000" imgH="39895238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35334"/>
                        <a:ext cx="8207375" cy="631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59832" y="0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卡诺图化简法</a:t>
            </a: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>
          <a:xfrm>
            <a:off x="251520" y="4077072"/>
            <a:ext cx="8424863" cy="1143000"/>
          </a:xfrm>
          <a:prstGeom prst="rect">
            <a:avLst/>
          </a:prstGeom>
          <a:solidFill>
            <a:srgbClr val="FFFFCC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kern="0" dirty="0">
                <a:solidFill>
                  <a:schemeClr val="tx1"/>
                </a:solidFill>
                <a:latin typeface="+mj-ea"/>
              </a:rPr>
              <a:t>从真值表画出</a:t>
            </a:r>
            <a:r>
              <a:rPr lang="en-US" altLang="zh-CN" sz="2800" kern="0" dirty="0" err="1">
                <a:solidFill>
                  <a:schemeClr val="tx1"/>
                </a:solidFill>
                <a:latin typeface="+mj-ea"/>
              </a:rPr>
              <a:t>Ya</a:t>
            </a:r>
            <a:r>
              <a:rPr lang="zh-CN" altLang="en-US" sz="2800" kern="0" dirty="0">
                <a:solidFill>
                  <a:schemeClr val="tx1"/>
                </a:solidFill>
                <a:latin typeface="+mj-ea"/>
              </a:rPr>
              <a:t>～ </a:t>
            </a:r>
            <a:r>
              <a:rPr lang="en-US" altLang="zh-CN" sz="2800" kern="0" dirty="0" err="1">
                <a:solidFill>
                  <a:schemeClr val="tx1"/>
                </a:solidFill>
                <a:latin typeface="+mj-ea"/>
              </a:rPr>
              <a:t>Yg</a:t>
            </a:r>
            <a:r>
              <a:rPr lang="zh-CN" altLang="en-US" sz="2800" kern="0" dirty="0">
                <a:solidFill>
                  <a:schemeClr val="tx1"/>
                </a:solidFill>
                <a:latin typeface="+mj-ea"/>
              </a:rPr>
              <a:t>的卡诺图，</a:t>
            </a:r>
            <a:endParaRPr lang="en-US" altLang="zh-CN" sz="2800" kern="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800" kern="0" dirty="0">
                <a:solidFill>
                  <a:schemeClr val="tx1"/>
                </a:solidFill>
                <a:latin typeface="+mj-ea"/>
              </a:rPr>
              <a:t>圈“</a:t>
            </a:r>
            <a:r>
              <a:rPr lang="en-US" altLang="zh-CN" sz="2800" kern="0" dirty="0">
                <a:solidFill>
                  <a:schemeClr val="tx1"/>
                </a:solidFill>
                <a:latin typeface="+mj-ea"/>
              </a:rPr>
              <a:t>0”</a:t>
            </a:r>
            <a:r>
              <a:rPr lang="zh-CN" altLang="en-US" sz="2800" kern="0" dirty="0">
                <a:solidFill>
                  <a:schemeClr val="tx1"/>
                </a:solidFill>
                <a:latin typeface="+mj-ea"/>
              </a:rPr>
              <a:t>然后求反可得各输出端的逻辑式</a:t>
            </a:r>
          </a:p>
        </p:txBody>
      </p:sp>
    </p:spTree>
    <p:extLst>
      <p:ext uri="{BB962C8B-B14F-4D97-AF65-F5344CB8AC3E}">
        <p14:creationId xmlns:p14="http://schemas.microsoft.com/office/powerpoint/2010/main" val="322476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7717"/>
              </p:ext>
            </p:extLst>
          </p:nvPr>
        </p:nvGraphicFramePr>
        <p:xfrm>
          <a:off x="179166" y="2610490"/>
          <a:ext cx="4129088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1" name="公式" r:id="rId3" imgW="2171700" imgH="1790700" progId="Equation.3">
                  <p:embed/>
                </p:oleObj>
              </mc:Choice>
              <mc:Fallback>
                <p:oleObj name="公式" r:id="rId3" imgW="2171700" imgH="1790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66" y="2610490"/>
                        <a:ext cx="4129088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7198" y="2034426"/>
            <a:ext cx="305724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各输出端的逻辑式</a:t>
            </a:r>
          </a:p>
        </p:txBody>
      </p:sp>
      <p:pic>
        <p:nvPicPr>
          <p:cNvPr id="10" name="Picture 6" descr="4-3-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476672"/>
            <a:ext cx="475297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55999" y="-46548"/>
            <a:ext cx="19351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69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-3-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476672"/>
            <a:ext cx="475297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6455999" y="-46548"/>
            <a:ext cx="19351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2708920"/>
            <a:ext cx="3744416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是就是按照上面的逻辑式设计，并添加一些</a:t>
            </a: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附加控制端</a:t>
            </a:r>
            <a:r>
              <a:rPr lang="zh-CN" altLang="en-US" sz="2800" dirty="0">
                <a:latin typeface="+mj-ea"/>
                <a:ea typeface="+mj-ea"/>
              </a:rPr>
              <a:t>和输出端，集成的</a:t>
            </a:r>
            <a:r>
              <a:rPr lang="en-US" altLang="zh-CN" sz="2800" dirty="0">
                <a:latin typeface="+mj-ea"/>
                <a:ea typeface="+mj-ea"/>
              </a:rPr>
              <a:t>BCD</a:t>
            </a:r>
            <a:r>
              <a:rPr lang="zh-CN" altLang="en-US" sz="2800" dirty="0">
                <a:latin typeface="+mj-ea"/>
                <a:ea typeface="+mj-ea"/>
              </a:rPr>
              <a:t>－七段显示译码器，可以驱动共阴极数码管。</a:t>
            </a:r>
          </a:p>
        </p:txBody>
      </p:sp>
    </p:spTree>
    <p:extLst>
      <p:ext uri="{BB962C8B-B14F-4D97-AF65-F5344CB8AC3E}">
        <p14:creationId xmlns:p14="http://schemas.microsoft.com/office/powerpoint/2010/main" val="336121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-3-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36" y="521763"/>
            <a:ext cx="475297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6377710" y="-1457"/>
            <a:ext cx="19351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048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令</a:t>
            </a:r>
            <a:r>
              <a:rPr lang="en-US" altLang="zh-CN" sz="2000" dirty="0">
                <a:latin typeface="+mj-ea"/>
                <a:ea typeface="+mj-ea"/>
              </a:rPr>
              <a:t>LT’=0</a:t>
            </a:r>
            <a:r>
              <a:rPr lang="zh-CN" altLang="en-US" sz="2000" dirty="0">
                <a:latin typeface="+mj-ea"/>
                <a:ea typeface="+mj-ea"/>
              </a:rPr>
              <a:t>，可使被驱动数码段七段同时点亮，检查该数码管各段是否正常发光。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平时应置</a:t>
            </a:r>
            <a:r>
              <a:rPr lang="en-US" altLang="zh-CN" sz="2000" dirty="0">
                <a:latin typeface="+mj-ea"/>
                <a:ea typeface="+mj-ea"/>
              </a:rPr>
              <a:t>LT’</a:t>
            </a:r>
            <a:r>
              <a:rPr lang="zh-CN" altLang="en-US" sz="2000" dirty="0">
                <a:latin typeface="+mj-ea"/>
                <a:ea typeface="+mj-ea"/>
              </a:rPr>
              <a:t>为高电平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2708920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灯测试输入</a:t>
            </a:r>
            <a:r>
              <a:rPr lang="en-US" altLang="zh-CN" sz="2400" dirty="0">
                <a:latin typeface="+mj-ea"/>
                <a:ea typeface="+mj-ea"/>
              </a:rPr>
              <a:t>LT’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37550" y="5421152"/>
            <a:ext cx="7200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V="1">
            <a:off x="5657630" y="4815168"/>
            <a:ext cx="0" cy="60598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 flipH="1">
            <a:off x="5297590" y="4815168"/>
            <a:ext cx="5760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5297590" y="4815168"/>
            <a:ext cx="0" cy="122413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 flipV="1">
            <a:off x="5297590" y="6039303"/>
            <a:ext cx="2047692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 flipV="1">
            <a:off x="6062219" y="1862839"/>
            <a:ext cx="0" cy="25922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椭圆 28"/>
          <p:cNvSpPr/>
          <p:nvPr/>
        </p:nvSpPr>
        <p:spPr bwMode="auto">
          <a:xfrm>
            <a:off x="4433494" y="5118160"/>
            <a:ext cx="648072" cy="5611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-3-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10" y="498720"/>
            <a:ext cx="475297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-24500"/>
            <a:ext cx="19351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048"/>
            <a:ext cx="432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令</a:t>
            </a:r>
            <a:r>
              <a:rPr lang="en-US" altLang="zh-CN" sz="2000" dirty="0">
                <a:latin typeface="+mj-ea"/>
              </a:rPr>
              <a:t>RBI</a:t>
            </a:r>
            <a:r>
              <a:rPr lang="en-US" altLang="zh-CN" sz="2000" dirty="0">
                <a:latin typeface="+mj-ea"/>
                <a:ea typeface="+mj-ea"/>
              </a:rPr>
              <a:t>’=0</a:t>
            </a:r>
            <a:r>
              <a:rPr lang="zh-CN" altLang="en-US" sz="2000" dirty="0">
                <a:latin typeface="+mj-ea"/>
                <a:ea typeface="+mj-ea"/>
              </a:rPr>
              <a:t>，可把不希望显示的零熄灭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2708920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灭零输入</a:t>
            </a:r>
            <a:r>
              <a:rPr lang="en-US" altLang="zh-CN" sz="2400" dirty="0">
                <a:latin typeface="+mj-ea"/>
                <a:ea typeface="+mj-ea"/>
              </a:rPr>
              <a:t>RBI’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 flipV="1">
            <a:off x="4860032" y="5899983"/>
            <a:ext cx="936104" cy="2878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V="1">
            <a:off x="5796136" y="4720116"/>
            <a:ext cx="0" cy="11942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椭圆 28"/>
          <p:cNvSpPr/>
          <p:nvPr/>
        </p:nvSpPr>
        <p:spPr bwMode="auto">
          <a:xfrm>
            <a:off x="4283968" y="5619432"/>
            <a:ext cx="648072" cy="5611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6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-3-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47" y="538878"/>
            <a:ext cx="475297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6237921" y="15658"/>
            <a:ext cx="19351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7448</a:t>
            </a:r>
            <a:r>
              <a:rPr lang="zh-CN" altLang="en-US" sz="2800" dirty="0">
                <a:latin typeface="+mj-ea"/>
                <a:ea typeface="+mj-ea"/>
              </a:rPr>
              <a:t>逻辑图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7" y="3248106"/>
            <a:ext cx="4320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双功能的输入</a:t>
            </a:r>
            <a:r>
              <a:rPr lang="en-US" altLang="zh-CN" sz="2000" dirty="0">
                <a:latin typeface="+mj-ea"/>
                <a:ea typeface="+mj-ea"/>
              </a:rPr>
              <a:t>/</a:t>
            </a:r>
            <a:r>
              <a:rPr lang="zh-CN" altLang="en-US" sz="2000" dirty="0">
                <a:latin typeface="+mj-ea"/>
                <a:ea typeface="+mj-ea"/>
              </a:rPr>
              <a:t>输出端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作为输入端使用，称为灭灯输入端。令</a:t>
            </a:r>
            <a:r>
              <a:rPr lang="en-US" altLang="zh-CN" sz="2000" dirty="0">
                <a:latin typeface="+mj-ea"/>
              </a:rPr>
              <a:t>BI’=</a:t>
            </a:r>
            <a:r>
              <a:rPr lang="en-US" altLang="zh-CN" sz="2000" dirty="0">
                <a:latin typeface="+mj-ea"/>
                <a:ea typeface="+mj-ea"/>
              </a:rPr>
              <a:t>0</a:t>
            </a:r>
            <a:r>
              <a:rPr lang="zh-CN" altLang="en-US" sz="2000" dirty="0">
                <a:latin typeface="+mj-ea"/>
                <a:ea typeface="+mj-ea"/>
              </a:rPr>
              <a:t>，可使被驱动数码段的各段同时熄灭，无论输入状态是什么。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作为输出端使用，称为灭零输出端。当输入</a:t>
            </a:r>
            <a:r>
              <a:rPr lang="en-US" altLang="zh-CN" sz="2000" dirty="0">
                <a:latin typeface="+mj-ea"/>
                <a:ea typeface="+mj-ea"/>
              </a:rPr>
              <a:t>                       </a:t>
            </a:r>
            <a:r>
              <a:rPr lang="zh-CN" altLang="en-US" sz="2000" dirty="0">
                <a:latin typeface="+mj-ea"/>
                <a:ea typeface="+mj-ea"/>
              </a:rPr>
              <a:t>，并且</a:t>
            </a:r>
            <a:r>
              <a:rPr lang="en-US" altLang="zh-CN" sz="2000" dirty="0">
                <a:latin typeface="+mj-ea"/>
                <a:ea typeface="+mj-ea"/>
              </a:rPr>
              <a:t>RBO’=0</a:t>
            </a:r>
            <a:r>
              <a:rPr lang="zh-CN" altLang="en-US" sz="2000" dirty="0">
                <a:latin typeface="+mj-ea"/>
                <a:ea typeface="+mj-ea"/>
              </a:rPr>
              <a:t>时，可使本该显示的零熄灭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281" y="209597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灭灯输入</a:t>
            </a:r>
            <a:r>
              <a:rPr lang="en-US" altLang="zh-CN" sz="2400" dirty="0">
                <a:latin typeface="+mj-ea"/>
                <a:ea typeface="+mj-ea"/>
              </a:rPr>
              <a:t>/</a:t>
            </a:r>
            <a:r>
              <a:rPr lang="zh-CN" altLang="en-US" sz="2400" dirty="0">
                <a:latin typeface="+mj-ea"/>
                <a:ea typeface="+mj-ea"/>
              </a:rPr>
              <a:t>灭灯输出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       BI’/RBO’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797761" y="4328226"/>
            <a:ext cx="112466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 flipV="1">
            <a:off x="5922430" y="4112202"/>
            <a:ext cx="0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椭圆 28"/>
          <p:cNvSpPr/>
          <p:nvPr/>
        </p:nvSpPr>
        <p:spPr bwMode="auto">
          <a:xfrm>
            <a:off x="4149689" y="4112202"/>
            <a:ext cx="648072" cy="5611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206181"/>
              </p:ext>
            </p:extLst>
          </p:nvPr>
        </p:nvGraphicFramePr>
        <p:xfrm>
          <a:off x="1843863" y="5120314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9" name="公式" r:id="rId5" imgW="889000" imgH="228600" progId="Equation.3">
                  <p:embed/>
                </p:oleObj>
              </mc:Choice>
              <mc:Fallback>
                <p:oleObj name="公式" r:id="rId5" imgW="8890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863" y="5120314"/>
                        <a:ext cx="14827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78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96752"/>
            <a:ext cx="8507288" cy="4569371"/>
          </a:xfrm>
        </p:spPr>
        <p:txBody>
          <a:bodyPr/>
          <a:lstStyle/>
          <a:p>
            <a:r>
              <a:rPr lang="zh-CN" altLang="en-US" dirty="0"/>
              <a:t>显示译码器</a:t>
            </a:r>
            <a:endParaRPr lang="en-US" altLang="zh-CN" dirty="0"/>
          </a:p>
          <a:p>
            <a:pPr lvl="1"/>
            <a:r>
              <a:rPr lang="en-US" altLang="zh-CN" sz="2400" dirty="0">
                <a:latin typeface="+mj-ea"/>
              </a:rPr>
              <a:t>7448</a:t>
            </a:r>
            <a:r>
              <a:rPr lang="zh-CN" altLang="en-US" sz="2400" dirty="0">
                <a:latin typeface="+mj-ea"/>
              </a:rPr>
              <a:t>驱动共阴极半导体数码管</a:t>
            </a:r>
            <a:r>
              <a:rPr lang="en-US" altLang="zh-CN" sz="2400" dirty="0">
                <a:latin typeface="+mj-ea"/>
              </a:rPr>
              <a:t>BS201A</a:t>
            </a:r>
            <a:r>
              <a:rPr lang="zh-CN" altLang="en-US" sz="2400" dirty="0">
                <a:latin typeface="+mj-ea"/>
              </a:rPr>
              <a:t>的工作电路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403256"/>
              </p:ext>
            </p:extLst>
          </p:nvPr>
        </p:nvGraphicFramePr>
        <p:xfrm>
          <a:off x="1259632" y="2276872"/>
          <a:ext cx="7339012" cy="401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Visio" r:id="rId4" imgW="4123267" imgH="2368868" progId="Visio.Drawing.11">
                  <p:embed/>
                </p:oleObj>
              </mc:Choice>
              <mc:Fallback>
                <p:oleObj name="Visio" r:id="rId4" imgW="4123267" imgH="23688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r="983" b="5780"/>
                      <a:stretch>
                        <a:fillRect/>
                      </a:stretch>
                    </p:blipFill>
                    <p:spPr bwMode="auto">
                      <a:xfrm>
                        <a:off x="1259632" y="2276872"/>
                        <a:ext cx="7339012" cy="40147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9183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译码器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445624" cy="456937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zh-CN" altLang="en-US" sz="2400" dirty="0"/>
                  <a:t>例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利用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𝑅𝐵𝐼</m:t>
                    </m:r>
                    <m:r>
                      <a:rPr lang="en-US" altLang="zh-CN" sz="24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𝑅𝐵</m:t>
                    </m:r>
                    <m:r>
                      <a:rPr lang="en-US" altLang="zh-CN" sz="2400" b="0" i="1" smtClean="0">
                        <a:latin typeface="Cambria Math"/>
                      </a:rPr>
                      <m:t>𝑂</m:t>
                    </m:r>
                    <m:r>
                      <a:rPr lang="en-US" altLang="zh-CN" sz="2400" i="1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sz="2400" dirty="0"/>
                  <a:t>的配合，实现多位显示系统的灭零控制 </a:t>
                </a:r>
                <a:endParaRPr lang="en-US" altLang="zh-CN" sz="2400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整数部分：最高位是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，而且灭掉以后，输出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𝑅𝐵</m:t>
                    </m:r>
                    <m:r>
                      <a:rPr lang="en-US" altLang="zh-CN" sz="2000" b="0" i="1" smtClean="0">
                        <a:latin typeface="Cambria Math"/>
                      </a:rPr>
                      <m:t>𝑂</m:t>
                    </m:r>
                    <m:r>
                      <a:rPr lang="en-US" altLang="zh-CN" sz="2000" i="1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sz="2000" dirty="0"/>
                  <a:t> 作为次高位的          输入信号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𝑅𝐵𝐼</m:t>
                    </m:r>
                    <m:r>
                      <a:rPr lang="en-US" altLang="zh-CN" sz="2000" i="1">
                        <a:latin typeface="Cambria Math"/>
                      </a:rPr>
                      <m:t>′</m:t>
                    </m:r>
                  </m:oMath>
                </a14:m>
                <a:endParaRPr lang="en-US" altLang="zh-CN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小数部分：最低位是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，而且灭掉以后，输出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𝑅𝐵</m:t>
                    </m:r>
                    <m:r>
                      <a:rPr lang="en-US" altLang="zh-CN" sz="2000" b="0" i="1" smtClean="0">
                        <a:latin typeface="Cambria Math"/>
                      </a:rPr>
                      <m:t>𝑂</m:t>
                    </m:r>
                    <m:r>
                      <a:rPr lang="en-US" altLang="zh-CN" sz="2000" i="1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sz="2000" dirty="0"/>
                  <a:t>作为次低位的          输入信号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𝑅𝐵𝐼</m:t>
                    </m:r>
                    <m:r>
                      <a:rPr lang="en-US" altLang="zh-CN" sz="2000" i="1">
                        <a:latin typeface="Cambria Math"/>
                      </a:rPr>
                      <m:t>′</m:t>
                    </m:r>
                  </m:oMath>
                </a14:m>
                <a:endParaRPr lang="zh-CN" altLang="en-US" sz="2000" dirty="0"/>
              </a:p>
              <a:p>
                <a:pPr lvl="2"/>
                <a:endParaRPr lang="en-US" altLang="zh-CN" sz="18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445624" cy="4569371"/>
              </a:xfrm>
              <a:blipFill rotWithShape="1">
                <a:blip r:embed="rId2"/>
                <a:stretch>
                  <a:fillRect t="-800" r="-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1" descr="4-3-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8560463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69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若干常用的组合逻辑电路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编码器</a:t>
            </a:r>
            <a:endParaRPr lang="en-US" altLang="zh-CN" dirty="0"/>
          </a:p>
          <a:p>
            <a:r>
              <a:rPr lang="zh-CN" altLang="en-US" dirty="0"/>
              <a:t>译码器</a:t>
            </a:r>
            <a:endParaRPr lang="en-US" altLang="zh-CN" dirty="0"/>
          </a:p>
          <a:p>
            <a:r>
              <a:rPr lang="zh-CN" altLang="en-US" b="1" dirty="0"/>
              <a:t>数据选择器</a:t>
            </a:r>
            <a:endParaRPr lang="en-US" altLang="zh-CN" b="1" dirty="0"/>
          </a:p>
          <a:p>
            <a:r>
              <a:rPr lang="zh-CN" altLang="en-US" dirty="0"/>
              <a:t>加法器</a:t>
            </a:r>
            <a:endParaRPr lang="en-US" altLang="zh-CN" dirty="0"/>
          </a:p>
          <a:p>
            <a:r>
              <a:rPr lang="zh-CN" altLang="en-US" dirty="0"/>
              <a:t>数值比较器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  <a:p>
            <a:pPr lvl="1"/>
            <a:r>
              <a:rPr lang="en-US" altLang="zh-CN" dirty="0"/>
              <a:t>Data Selector,</a:t>
            </a:r>
            <a:r>
              <a:rPr lang="zh-CN" altLang="en-US" dirty="0"/>
              <a:t>也称多路开关（</a:t>
            </a:r>
            <a:r>
              <a:rPr lang="en-US" altLang="zh-CN" dirty="0"/>
              <a:t>Multiplexer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数据选择其就是在数字信号的传输过程中，从一组数据中选出某一个来送到输出端</a:t>
            </a:r>
            <a:endParaRPr lang="en-US" altLang="zh-CN" dirty="0"/>
          </a:p>
          <a:p>
            <a:pPr lvl="1"/>
            <a:r>
              <a:rPr lang="zh-CN" altLang="en-US" dirty="0"/>
              <a:t>例：双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</a:t>
            </a:r>
            <a:r>
              <a:rPr lang="en-US" altLang="zh-CN" dirty="0"/>
              <a:t>74HC153</a:t>
            </a:r>
          </a:p>
        </p:txBody>
      </p:sp>
    </p:spTree>
    <p:extLst>
      <p:ext uri="{BB962C8B-B14F-4D97-AF65-F5344CB8AC3E}">
        <p14:creationId xmlns:p14="http://schemas.microsoft.com/office/powerpoint/2010/main" val="183589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组合逻辑电路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b="1" dirty="0"/>
              <a:t>组合逻辑电路的分析方法和设计方法</a:t>
            </a:r>
            <a:endParaRPr lang="en-US" altLang="zh-CN" b="1" dirty="0"/>
          </a:p>
          <a:p>
            <a:r>
              <a:rPr lang="zh-CN" altLang="en-US" dirty="0"/>
              <a:t>若干常用的组合逻辑电路</a:t>
            </a:r>
            <a:endParaRPr lang="en-US" altLang="zh-CN" dirty="0"/>
          </a:p>
          <a:p>
            <a:r>
              <a:rPr lang="zh-CN" altLang="en-US" dirty="0"/>
              <a:t>组合逻辑电路中的竞争</a:t>
            </a:r>
            <a:r>
              <a:rPr lang="en-US" altLang="zh-CN" dirty="0"/>
              <a:t>-</a:t>
            </a:r>
            <a:r>
              <a:rPr lang="zh-CN" altLang="en-US" dirty="0"/>
              <a:t>冒险现象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5089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21296" y="814784"/>
            <a:ext cx="8229600" cy="4569371"/>
          </a:xfrm>
        </p:spPr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pic>
        <p:nvPicPr>
          <p:cNvPr id="5" name="Picture 6" descr="4-3-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88640"/>
            <a:ext cx="4814958" cy="60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821495"/>
              </p:ext>
            </p:extLst>
          </p:nvPr>
        </p:nvGraphicFramePr>
        <p:xfrm>
          <a:off x="4913090" y="3790429"/>
          <a:ext cx="4214812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" name="Equation" r:id="rId4" imgW="2031840" imgH="482400" progId="Equation.DSMT4">
                  <p:embed/>
                </p:oleObj>
              </mc:Choice>
              <mc:Fallback>
                <p:oleObj name="Equation" r:id="rId4" imgW="203184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090" y="3790429"/>
                        <a:ext cx="4214812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44008" y="4935101"/>
                <a:ext cx="43290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+mj-ea"/>
                    <a:ea typeface="+mj-ea"/>
                  </a:rPr>
                  <a:t>  </a:t>
                </a:r>
                <a:r>
                  <a:rPr lang="zh-CN" altLang="en-US" sz="2400" dirty="0">
                    <a:latin typeface="+mj-ea"/>
                    <a:ea typeface="+mj-ea"/>
                  </a:rPr>
                  <a:t>数据选择器工作</a:t>
                </a:r>
                <a:endParaRPr lang="en-US" altLang="zh-CN" sz="2400" dirty="0"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数据选择器被禁止工作，输出被封锁为低电平</a:t>
                </a:r>
                <a:endParaRPr lang="en-US" altLang="zh-CN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935101"/>
                <a:ext cx="4329042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2254" t="-4082" r="-9155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963390"/>
              </p:ext>
            </p:extLst>
          </p:nvPr>
        </p:nvGraphicFramePr>
        <p:xfrm>
          <a:off x="6137920" y="1029632"/>
          <a:ext cx="2303462" cy="2377440"/>
        </p:xfrm>
        <a:graphic>
          <a:graphicData uri="http://schemas.openxmlformats.org/drawingml/2006/table">
            <a:tbl>
              <a:tblPr/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937728"/>
              </p:ext>
            </p:extLst>
          </p:nvPr>
        </p:nvGraphicFramePr>
        <p:xfrm>
          <a:off x="6209928" y="1030808"/>
          <a:ext cx="336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" name="公式" r:id="rId7" imgW="177646" imgH="228402" progId="Equation.3">
                  <p:embed/>
                </p:oleObj>
              </mc:Choice>
              <mc:Fallback>
                <p:oleObj name="公式" r:id="rId7" imgW="177646" imgH="228402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9928" y="1030808"/>
                        <a:ext cx="336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161256" y="188640"/>
            <a:ext cx="4707455" cy="32184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81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用两个带附加控制端的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数据选择器组成一个</a:t>
            </a:r>
            <a:r>
              <a:rPr lang="en-US" altLang="zh-CN" dirty="0"/>
              <a:t>8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  <a:endParaRPr lang="en-US" altLang="zh-CN" dirty="0"/>
          </a:p>
          <a:p>
            <a:pPr lvl="2"/>
            <a:r>
              <a:rPr lang="zh-CN" altLang="en-US" dirty="0"/>
              <a:t>两个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数据选择器，可以有</a:t>
            </a:r>
            <a:r>
              <a:rPr lang="en-US" altLang="zh-CN" dirty="0"/>
              <a:t>8</a:t>
            </a:r>
            <a:r>
              <a:rPr lang="zh-CN" altLang="en-US" dirty="0"/>
              <a:t>个数据输入端，够用</a:t>
            </a:r>
            <a:endParaRPr lang="en-US" altLang="zh-CN" dirty="0"/>
          </a:p>
          <a:p>
            <a:pPr lvl="2"/>
            <a:r>
              <a:rPr lang="zh-CN" altLang="en-US" dirty="0"/>
              <a:t>为了能指定</a:t>
            </a:r>
            <a:r>
              <a:rPr lang="en-US" altLang="zh-CN" dirty="0"/>
              <a:t>8</a:t>
            </a:r>
            <a:r>
              <a:rPr lang="zh-CN" altLang="en-US" dirty="0"/>
              <a:t>个输入数据中的任意一个，必须用</a:t>
            </a:r>
            <a:r>
              <a:rPr lang="en-US" altLang="zh-CN" dirty="0"/>
              <a:t>3</a:t>
            </a:r>
            <a:r>
              <a:rPr lang="zh-CN" altLang="en-US" dirty="0"/>
              <a:t>位输入地址代码。而“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”只有</a:t>
            </a:r>
            <a:r>
              <a:rPr lang="en-US" altLang="zh-CN" dirty="0"/>
              <a:t>2</a:t>
            </a:r>
            <a:r>
              <a:rPr lang="zh-CN" altLang="en-US" dirty="0"/>
              <a:t>位地址输入故，第三位地址输入端借用控制端</a:t>
            </a:r>
            <a:r>
              <a:rPr lang="en-US" altLang="zh-CN" dirty="0"/>
              <a:t>S’</a:t>
            </a:r>
          </a:p>
        </p:txBody>
      </p:sp>
    </p:spTree>
    <p:extLst>
      <p:ext uri="{BB962C8B-B14F-4D97-AF65-F5344CB8AC3E}">
        <p14:creationId xmlns:p14="http://schemas.microsoft.com/office/powerpoint/2010/main" val="1828065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pic>
        <p:nvPicPr>
          <p:cNvPr id="5" name="Picture 10" descr="4-3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5191"/>
            <a:ext cx="5224248" cy="537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929454"/>
              </p:ext>
            </p:extLst>
          </p:nvPr>
        </p:nvGraphicFramePr>
        <p:xfrm>
          <a:off x="5148064" y="692696"/>
          <a:ext cx="3821112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Equation" r:id="rId4" imgW="1828800" imgH="990360" progId="Equation.DSMT4">
                  <p:embed/>
                </p:oleObj>
              </mc:Choice>
              <mc:Fallback>
                <p:oleObj name="Equation" r:id="rId4" imgW="1828800" imgH="990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692696"/>
                        <a:ext cx="3821112" cy="207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8065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84784"/>
                <a:ext cx="8229600" cy="4569371"/>
              </a:xfrm>
            </p:spPr>
            <p:txBody>
              <a:bodyPr/>
              <a:lstStyle/>
              <a:p>
                <a:r>
                  <a:rPr lang="zh-CN" altLang="en-US" dirty="0"/>
                  <a:t>用数据选择器设计组合逻辑电路</a:t>
                </a:r>
                <a:endParaRPr lang="en-US" altLang="zh-CN" dirty="0"/>
              </a:p>
              <a:p>
                <a:pPr lvl="1"/>
                <a:r>
                  <a:rPr lang="en-US" altLang="zh-CN" sz="2400" dirty="0"/>
                  <a:t>4</a:t>
                </a:r>
                <a:r>
                  <a:rPr lang="zh-CN" altLang="en-US" sz="2400" dirty="0"/>
                  <a:t>选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数据选择器的逻辑式</a:t>
                </a:r>
                <a:endParaRPr lang="en-US" altLang="zh-CN" sz="2400" dirty="0"/>
              </a:p>
              <a:p>
                <a:pPr marL="457200" lvl="1" indent="0" algn="ctr">
                  <a:buNone/>
                </a:pPr>
                <a:r>
                  <a:rPr lang="en-US" altLang="zh-CN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′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CN" sz="2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]</a:t>
                </a:r>
              </a:p>
              <a:p>
                <a:pPr lvl="1"/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/>
                  <a:t> 时，输出与输入间的逻辑关系为</a:t>
                </a:r>
                <a:endParaRPr lang="en-US" altLang="zh-CN" sz="2400" dirty="0"/>
              </a:p>
              <a:p>
                <a:pPr marL="457200" lvl="1" indent="0" algn="ctr">
                  <a:buNone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2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′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CN" sz="2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作为两输入变量，输出端可以产生任何形式的三变量逻辑组合函数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同理，用具有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位地址输入</a:t>
                </a:r>
                <a:r>
                  <a:rPr lang="zh-CN" altLang="en-US" sz="2400" dirty="0"/>
                  <a:t>的数据选择器，可以产生任何形式输入变量数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不大于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n+1</a:t>
                </a:r>
                <a:r>
                  <a:rPr lang="zh-CN" altLang="en-US" sz="2400" dirty="0"/>
                  <a:t>的组合逻辑函数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84784"/>
                <a:ext cx="8229600" cy="4569371"/>
              </a:xfrm>
              <a:blipFill rotWithShape="1">
                <a:blip r:embed="rId2"/>
                <a:stretch>
                  <a:fillRect l="-1704" t="-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65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569371"/>
          </a:xfrm>
        </p:spPr>
        <p:txBody>
          <a:bodyPr/>
          <a:lstStyle/>
          <a:p>
            <a:r>
              <a:rPr lang="zh-CN" altLang="en-US" dirty="0"/>
              <a:t>用数据选择器设计组合逻辑电路</a:t>
            </a:r>
            <a:endParaRPr lang="en-US" altLang="zh-CN" dirty="0"/>
          </a:p>
          <a:p>
            <a:pPr lvl="1"/>
            <a:r>
              <a:rPr lang="zh-CN" altLang="en-US" dirty="0"/>
              <a:t>例：用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数据选择器实现交通信号灯监视电路</a:t>
            </a:r>
            <a:endParaRPr lang="en-US" altLang="zh-CN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6768430" cy="266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065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313904"/>
            <a:ext cx="8435280" cy="4569371"/>
          </a:xfrm>
        </p:spPr>
        <p:txBody>
          <a:bodyPr/>
          <a:lstStyle/>
          <a:p>
            <a:pPr lvl="1"/>
            <a:r>
              <a:rPr lang="zh-CN" altLang="en-US" dirty="0"/>
              <a:t>例：用</a:t>
            </a:r>
            <a:r>
              <a:rPr lang="en-US" altLang="zh-CN" dirty="0"/>
              <a:t>4</a:t>
            </a:r>
            <a:r>
              <a:rPr lang="zh-CN" altLang="en-US" dirty="0"/>
              <a:t>选</a:t>
            </a:r>
            <a:r>
              <a:rPr lang="en-US" altLang="zh-CN" dirty="0"/>
              <a:t>1</a:t>
            </a:r>
            <a:r>
              <a:rPr lang="zh-CN" altLang="en-US" dirty="0"/>
              <a:t>数据选择器实现交通信号灯监视电路</a:t>
            </a:r>
            <a:endParaRPr lang="en-US" altLang="zh-CN" dirty="0"/>
          </a:p>
          <a:p>
            <a:pPr lvl="1"/>
            <a:r>
              <a:rPr lang="zh-CN" altLang="en-US" dirty="0"/>
              <a:t>解：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75903"/>
              </p:ext>
            </p:extLst>
          </p:nvPr>
        </p:nvGraphicFramePr>
        <p:xfrm>
          <a:off x="2206080" y="1861073"/>
          <a:ext cx="50212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2" name="公式" r:id="rId3" imgW="2959100" imgH="482600" progId="Equation.3">
                  <p:embed/>
                </p:oleObj>
              </mc:Choice>
              <mc:Fallback>
                <p:oleObj name="公式" r:id="rId3" imgW="2959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080" y="1861073"/>
                        <a:ext cx="50212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190475"/>
              </p:ext>
            </p:extLst>
          </p:nvPr>
        </p:nvGraphicFramePr>
        <p:xfrm>
          <a:off x="1846040" y="2945627"/>
          <a:ext cx="5976664" cy="42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3" name="公式" r:id="rId5" imgW="3314700" imgH="241300" progId="Equation.3">
                  <p:embed/>
                </p:oleObj>
              </mc:Choice>
              <mc:Fallback>
                <p:oleObj name="公式" r:id="rId5" imgW="33147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040" y="2945627"/>
                        <a:ext cx="5976664" cy="428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 bwMode="auto">
          <a:xfrm>
            <a:off x="3502224" y="2642711"/>
            <a:ext cx="0" cy="360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>
            <a:off x="4582344" y="2642711"/>
            <a:ext cx="0" cy="360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5817036" y="2657815"/>
            <a:ext cx="0" cy="360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6920622" y="2657815"/>
            <a:ext cx="0" cy="360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30016" y="3978200"/>
                <a:ext cx="24079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j-ea"/>
                    <a:ea typeface="+mj-ea"/>
                  </a:rPr>
                  <a:t>令输入为：</a:t>
                </a:r>
                <a:endParaRPr lang="en-US" altLang="zh-CN" sz="2400" dirty="0"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𝐴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 ,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𝐺</m:t>
                    </m:r>
                  </m:oMath>
                </a14:m>
                <a:endParaRPr lang="en-US" altLang="zh-CN" sz="2400" b="0" dirty="0"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+mj-ea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𝑅</m:t>
                    </m:r>
                    <m:r>
                      <a:rPr lang="en-US" altLang="zh-CN" sz="2400" b="0" i="1" smtClean="0">
                        <a:latin typeface="Cambria Math"/>
                        <a:ea typeface="+mj-ea"/>
                      </a:rPr>
                      <m:t>′</m:t>
                    </m:r>
                  </m:oMath>
                </a14:m>
                <a:r>
                  <a:rPr lang="en-US" altLang="zh-CN" sz="2400" dirty="0">
                    <a:latin typeface="+mj-ea"/>
                    <a:ea typeface="+mj-ea"/>
                  </a:rPr>
                  <a:t>, </a:t>
                </a:r>
                <a:r>
                  <a:rPr lang="en-US" altLang="zh-CN" sz="24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=1</m:t>
                    </m:r>
                  </m:oMath>
                </a14:m>
                <a:endParaRPr lang="en-US" altLang="zh-CN" sz="2400" i="1" dirty="0">
                  <a:latin typeface="+mj-ea"/>
                  <a:ea typeface="+mj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+mj-ea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+mj-ea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+mj-ea"/>
                        </a:rPr>
                        <m:t>𝑅</m:t>
                      </m:r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016" y="3978200"/>
                <a:ext cx="2407967" cy="1569660"/>
              </a:xfrm>
              <a:prstGeom prst="rect">
                <a:avLst/>
              </a:prstGeom>
              <a:blipFill rotWithShape="1">
                <a:blip r:embed="rId7"/>
                <a:stretch>
                  <a:fillRect l="-3797" t="-3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5" descr="4-3-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321865"/>
            <a:ext cx="3813496" cy="321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7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数据选择器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例：用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数据选择器产生三变量逻辑函数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𝑍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𝐵𝐶</m:t>
                      </m:r>
                    </m:oMath>
                  </m:oMathPara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651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lang="zh-CN" altLang="en-US" sz="2400" dirty="0"/>
                  <a:t>例：用</a:t>
                </a:r>
                <a:r>
                  <a:rPr lang="en-US" altLang="zh-CN" sz="2400" dirty="0"/>
                  <a:t>8</a:t>
                </a:r>
                <a:r>
                  <a:rPr lang="zh-CN" altLang="en-US" sz="2400" dirty="0"/>
                  <a:t>选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数据选择器产生三变量逻辑函数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𝑍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𝐵𝐶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457200" lvl="1" indent="0">
                  <a:buNone/>
                </a:pPr>
                <a:r>
                  <a:rPr lang="zh-CN" altLang="en-US" sz="2400" dirty="0"/>
                  <a:t>解：</a:t>
                </a:r>
                <a:endParaRPr lang="en-US" altLang="zh-CN" sz="2400" dirty="0"/>
              </a:p>
              <a:p>
                <a:pPr lvl="2"/>
                <a:r>
                  <a:rPr lang="en-US" altLang="zh-CN" b="0" dirty="0"/>
                  <a:t>8</a:t>
                </a:r>
                <a:r>
                  <a:rPr lang="zh-CN" altLang="en-US" b="0" dirty="0"/>
                  <a:t>选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数据选择器</a:t>
                </a:r>
                <a:r>
                  <a:rPr lang="en-US" altLang="zh-CN" dirty="0"/>
                  <a:t>74HC151</a:t>
                </a: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=0 (S=1)</a:t>
                </a:r>
                <a:r>
                  <a:rPr lang="zh-CN" altLang="en-US" dirty="0"/>
                  <a:t>情况下的输出逻辑式为</a:t>
                </a:r>
                <a:endParaRPr lang="en-US" altLang="zh-CN" dirty="0"/>
              </a:p>
              <a:p>
                <a:pPr lvl="2"/>
                <a:endParaRPr lang="en-US" altLang="zh-CN" b="0" dirty="0"/>
              </a:p>
              <a:p>
                <a:pPr lvl="2"/>
                <a:endParaRPr lang="en-US" altLang="zh-CN" dirty="0"/>
              </a:p>
              <a:p>
                <a:pPr lvl="2"/>
                <a:r>
                  <a:rPr lang="zh-CN" altLang="en-US" b="0" dirty="0"/>
                  <a:t>要求的逻辑函数可变换对应的形式为</a:t>
                </a:r>
                <a:endParaRPr lang="en-US" altLang="zh-CN" b="0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b="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800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30" y="3501008"/>
            <a:ext cx="6934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9096" y="4941168"/>
            <a:ext cx="76581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57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060848"/>
            <a:ext cx="52292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数据选择器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8229600" cy="456937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zh-CN" altLang="en-US" sz="2400" dirty="0"/>
                  <a:t>例：用</a:t>
                </a:r>
                <a:r>
                  <a:rPr lang="en-US" altLang="zh-CN" sz="2400" dirty="0"/>
                  <a:t>8</a:t>
                </a:r>
                <a:r>
                  <a:rPr lang="zh-CN" altLang="en-US" sz="2400" dirty="0"/>
                  <a:t>选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数据选择器产生三变量逻辑函数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𝑍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𝐵𝐶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457200" lvl="1" indent="0">
                  <a:buNone/>
                </a:pPr>
                <a:r>
                  <a:rPr lang="zh-CN" altLang="en-US" sz="2400" dirty="0"/>
                  <a:t>解：</a:t>
                </a:r>
                <a:endParaRPr lang="en-US" altLang="zh-CN" sz="2400" dirty="0"/>
              </a:p>
              <a:p>
                <a:pPr lvl="2"/>
                <a:r>
                  <a:rPr lang="zh-CN" altLang="en-US" dirty="0"/>
                  <a:t>对照可令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r>
                  <a:rPr lang="zh-CN" altLang="en-US" dirty="0"/>
                  <a:t>电路接法如右图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8229600" cy="4569371"/>
              </a:xfrm>
              <a:blipFill rotWithShape="1">
                <a:blip r:embed="rId3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1" y="3384351"/>
            <a:ext cx="3867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6010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519248"/>
              </p:ext>
            </p:extLst>
          </p:nvPr>
        </p:nvGraphicFramePr>
        <p:xfrm>
          <a:off x="6300192" y="2204864"/>
          <a:ext cx="2541359" cy="444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" name="Visio" r:id="rId3" imgW="1201217" imgH="2100377" progId="Visio.Drawing.11">
                  <p:embed/>
                </p:oleObj>
              </mc:Choice>
              <mc:Fallback>
                <p:oleObj name="Visio" r:id="rId3" imgW="1201217" imgH="21003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2204864"/>
                        <a:ext cx="2541359" cy="44411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023" y="1268760"/>
            <a:ext cx="8785225" cy="1184275"/>
          </a:xfrm>
        </p:spPr>
        <p:txBody>
          <a:bodyPr/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例：试用双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4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选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数据选择器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74HC153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构成全减器，设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A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为被减数，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B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为减数，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C</a:t>
            </a:r>
            <a:r>
              <a:rPr lang="en-US" altLang="zh-CN" sz="2800" b="0" baseline="-25000" dirty="0">
                <a:solidFill>
                  <a:schemeClr val="tx1"/>
                </a:solidFill>
                <a:latin typeface="+mj-ea"/>
              </a:rPr>
              <a:t>I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为低位的借位，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D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为差，</a:t>
            </a:r>
            <a:r>
              <a:rPr lang="en-US" altLang="zh-CN" sz="2800" b="0" dirty="0">
                <a:solidFill>
                  <a:schemeClr val="tx1"/>
                </a:solidFill>
                <a:latin typeface="+mj-ea"/>
              </a:rPr>
              <a:t>C</a:t>
            </a:r>
            <a:r>
              <a:rPr lang="en-US" altLang="zh-CN" sz="2800" b="0" baseline="-25000" dirty="0">
                <a:solidFill>
                  <a:schemeClr val="tx1"/>
                </a:solidFill>
                <a:latin typeface="+mj-ea"/>
              </a:rPr>
              <a:t>O</a:t>
            </a:r>
            <a:r>
              <a:rPr lang="zh-CN" altLang="en-US" sz="2800" b="0" dirty="0">
                <a:solidFill>
                  <a:schemeClr val="tx1"/>
                </a:solidFill>
                <a:latin typeface="+mj-ea"/>
              </a:rPr>
              <a:t>为向高位的借位。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71815" y="2741991"/>
            <a:ext cx="4883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解：全减器的真值表为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290224" y="3256888"/>
            <a:ext cx="3311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输出端的逻辑式为</a:t>
            </a:r>
          </a:p>
        </p:txBody>
      </p:sp>
      <p:graphicFrame>
        <p:nvGraphicFramePr>
          <p:cNvPr id="870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164424"/>
              </p:ext>
            </p:extLst>
          </p:nvPr>
        </p:nvGraphicFramePr>
        <p:xfrm>
          <a:off x="1043608" y="3718554"/>
          <a:ext cx="4693480" cy="131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6" name="公式" r:id="rId5" imgW="2450880" imgH="685800" progId="Equation.3">
                  <p:embed/>
                </p:oleObj>
              </mc:Choice>
              <mc:Fallback>
                <p:oleObj name="公式" r:id="rId5" imgW="24508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718554"/>
                        <a:ext cx="4693480" cy="131340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277862"/>
              </p:ext>
            </p:extLst>
          </p:nvPr>
        </p:nvGraphicFramePr>
        <p:xfrm>
          <a:off x="1043608" y="5061980"/>
          <a:ext cx="4502899" cy="130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7" name="公式" r:id="rId7" imgW="2361960" imgH="685800" progId="Equation.3">
                  <p:embed/>
                </p:oleObj>
              </mc:Choice>
              <mc:Fallback>
                <p:oleObj name="公式" r:id="rId7" imgW="236196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5061980"/>
                        <a:ext cx="4502899" cy="130939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2"/>
          <p:cNvSpPr txBox="1">
            <a:spLocks/>
          </p:cNvSpPr>
          <p:nvPr/>
        </p:nvSpPr>
        <p:spPr>
          <a:xfrm>
            <a:off x="467544" y="620688"/>
            <a:ext cx="8229600" cy="7920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kern="0" dirty="0"/>
              <a:t>数据选择器</a:t>
            </a:r>
            <a:endParaRPr lang="en-US" altLang="zh-CN" sz="4000" kern="0" dirty="0"/>
          </a:p>
        </p:txBody>
      </p:sp>
    </p:spTree>
    <p:extLst>
      <p:ext uri="{BB962C8B-B14F-4D97-AF65-F5344CB8AC3E}">
        <p14:creationId xmlns:p14="http://schemas.microsoft.com/office/powerpoint/2010/main" val="112333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utoUpdateAnimBg="0"/>
      <p:bldP spid="87048" grpId="0"/>
    </p:bldLst>
  </p:timing>
</p:sld>
</file>

<file path=ppt/theme/theme1.xml><?xml version="1.0" encoding="utf-8"?>
<a:theme xmlns:a="http://schemas.openxmlformats.org/drawingml/2006/main" name="母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母板">
  <a:themeElements>
    <a:clrScheme name="母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母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1022模板</Template>
  <TotalTime>23877</TotalTime>
  <Words>9208</Words>
  <Application>Microsoft Macintosh PowerPoint</Application>
  <PresentationFormat>全屏显示(4:3)</PresentationFormat>
  <Paragraphs>2332</Paragraphs>
  <Slides>161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161</vt:i4>
      </vt:variant>
    </vt:vector>
  </HeadingPairs>
  <TitlesOfParts>
    <vt:vector size="182" baseType="lpstr">
      <vt:lpstr>黑体</vt:lpstr>
      <vt:lpstr>华文楷体</vt:lpstr>
      <vt:lpstr>华文隶书</vt:lpstr>
      <vt:lpstr>楷体_GB2312</vt:lpstr>
      <vt:lpstr>宋体</vt:lpstr>
      <vt:lpstr>Arial</vt:lpstr>
      <vt:lpstr>Calibri</vt:lpstr>
      <vt:lpstr>Cambria Math</vt:lpstr>
      <vt:lpstr>Comic Sans MS</vt:lpstr>
      <vt:lpstr>Consolas</vt:lpstr>
      <vt:lpstr>Corbel</vt:lpstr>
      <vt:lpstr>Symbol</vt:lpstr>
      <vt:lpstr>Times New Roman</vt:lpstr>
      <vt:lpstr>Wingdings</vt:lpstr>
      <vt:lpstr>母板</vt:lpstr>
      <vt:lpstr>1_母板</vt:lpstr>
      <vt:lpstr>Image</vt:lpstr>
      <vt:lpstr>Equation</vt:lpstr>
      <vt:lpstr>公式</vt:lpstr>
      <vt:lpstr>Visio</vt:lpstr>
      <vt:lpstr>Photo Editor 照片</vt:lpstr>
      <vt:lpstr>PowerPoint 演示文稿</vt:lpstr>
      <vt:lpstr>第四章 组合逻辑电路</vt:lpstr>
      <vt:lpstr>组合逻辑电路</vt:lpstr>
      <vt:lpstr>组合逻辑电路</vt:lpstr>
      <vt:lpstr>组合逻辑电路</vt:lpstr>
      <vt:lpstr>概述</vt:lpstr>
      <vt:lpstr>概述</vt:lpstr>
      <vt:lpstr>概述</vt:lpstr>
      <vt:lpstr>组合逻辑电路</vt:lpstr>
      <vt:lpstr>组合逻辑电路的分析方法</vt:lpstr>
      <vt:lpstr>组合逻辑电路的分析方法</vt:lpstr>
      <vt:lpstr>组合逻辑电路的分析方法</vt:lpstr>
      <vt:lpstr>组合逻辑电路的分析方法</vt:lpstr>
      <vt:lpstr>组合逻辑电路的分析方法</vt:lpstr>
      <vt:lpstr>组合逻辑电路的分析方法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组合逻辑电路的设计方法</vt:lpstr>
      <vt:lpstr>练习</vt:lpstr>
      <vt:lpstr>练习</vt:lpstr>
      <vt:lpstr>练习</vt:lpstr>
      <vt:lpstr>练习</vt:lpstr>
      <vt:lpstr>组合逻辑电路</vt:lpstr>
      <vt:lpstr>若干常用的组合逻辑电路</vt:lpstr>
      <vt:lpstr>若干常用的组合逻辑电路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PowerPoint 演示文稿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若干常用的组合逻辑电路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译码器</vt:lpstr>
      <vt:lpstr>若干常用的组合逻辑电路</vt:lpstr>
      <vt:lpstr>数据选择器</vt:lpstr>
      <vt:lpstr>PowerPoint 演示文稿</vt:lpstr>
      <vt:lpstr>数据选择器</vt:lpstr>
      <vt:lpstr>数据选择器</vt:lpstr>
      <vt:lpstr>数据选择器</vt:lpstr>
      <vt:lpstr>数据选择器</vt:lpstr>
      <vt:lpstr>数据选择器</vt:lpstr>
      <vt:lpstr>数据选择器</vt:lpstr>
      <vt:lpstr>数据选择器</vt:lpstr>
      <vt:lpstr>数据选择器</vt:lpstr>
      <vt:lpstr>例：试用双4选1数据选择器74HC153构成全减器，设A为被减数，B为减数，CI为低位的借位，D为差，CO为向高位的借位。</vt:lpstr>
      <vt:lpstr>比较令：</vt:lpstr>
      <vt:lpstr>则电路的连线图如图所示</vt:lpstr>
      <vt:lpstr>若干常用的组合逻辑电路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加法器</vt:lpstr>
      <vt:lpstr>16位超前进位加法器</vt:lpstr>
      <vt:lpstr>加法器</vt:lpstr>
      <vt:lpstr>加法器</vt:lpstr>
      <vt:lpstr>加法器</vt:lpstr>
      <vt:lpstr>加法器</vt:lpstr>
      <vt:lpstr>加法器</vt:lpstr>
      <vt:lpstr>加法器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若干常用的组合逻辑电路</vt:lpstr>
      <vt:lpstr>数值比较器</vt:lpstr>
      <vt:lpstr>数值比较器</vt:lpstr>
      <vt:lpstr>数值比较器</vt:lpstr>
      <vt:lpstr>数值比较器</vt:lpstr>
      <vt:lpstr>PowerPoint 演示文稿</vt:lpstr>
      <vt:lpstr>数值比较器</vt:lpstr>
      <vt:lpstr>数值比较器</vt:lpstr>
      <vt:lpstr>数值比较器</vt:lpstr>
      <vt:lpstr>组合逻辑电路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组合逻辑电路中的竞争-冒险现象</vt:lpstr>
      <vt:lpstr>例：由3线－8线译码器74HC138所组成的电路如图所示，试分析该电路的逻辑功能。</vt:lpstr>
      <vt:lpstr>输出输入的真值表为</vt:lpstr>
      <vt:lpstr>例：试利用3线－8线译码器74HC138及与非门实现全减器，设A为被减数，B为减数，CI为低位的借位，D为差，CO为向高位的借位。</vt:lpstr>
      <vt:lpstr>c.由74HC138的输出可知</vt:lpstr>
      <vt:lpstr>PowerPoint 演示文稿</vt:lpstr>
    </vt:vector>
  </TitlesOfParts>
  <Company>中国石油大学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3NMedia</dc:creator>
  <cp:lastModifiedBy>Microsoft Office 用户</cp:lastModifiedBy>
  <cp:revision>1343</cp:revision>
  <dcterms:created xsi:type="dcterms:W3CDTF">2010-09-19T02:42:02Z</dcterms:created>
  <dcterms:modified xsi:type="dcterms:W3CDTF">2018-10-11T06:00:58Z</dcterms:modified>
</cp:coreProperties>
</file>